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5"/>
  </p:notesMasterIdLst>
  <p:sldIdLst>
    <p:sldId id="279" r:id="rId2"/>
    <p:sldId id="276" r:id="rId3"/>
    <p:sldId id="256" r:id="rId4"/>
    <p:sldId id="273" r:id="rId5"/>
    <p:sldId id="271" r:id="rId6"/>
    <p:sldId id="269" r:id="rId7"/>
    <p:sldId id="270" r:id="rId8"/>
    <p:sldId id="275" r:id="rId9"/>
    <p:sldId id="272" r:id="rId10"/>
    <p:sldId id="262" r:id="rId11"/>
    <p:sldId id="267" r:id="rId12"/>
    <p:sldId id="268" r:id="rId13"/>
    <p:sldId id="264" r:id="rId14"/>
    <p:sldId id="265" r:id="rId15"/>
    <p:sldId id="266" r:id="rId16"/>
    <p:sldId id="263" r:id="rId17"/>
    <p:sldId id="274" r:id="rId18"/>
    <p:sldId id="258" r:id="rId19"/>
    <p:sldId id="257" r:id="rId20"/>
    <p:sldId id="260" r:id="rId21"/>
    <p:sldId id="259"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4677C7-2622-41E2-BD84-F6B4CECB865A}" type="datetimeFigureOut">
              <a:rPr lang="en-IN" smtClean="0"/>
              <a:t>16-07-2022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1097C7-6C6F-40B3-88AD-036265B7828F}" type="slidenum">
              <a:rPr lang="en-IN" smtClean="0"/>
              <a:t>‹#›</a:t>
            </a:fld>
            <a:endParaRPr lang="en-IN"/>
          </a:p>
        </p:txBody>
      </p:sp>
    </p:spTree>
    <p:extLst>
      <p:ext uri="{BB962C8B-B14F-4D97-AF65-F5344CB8AC3E}">
        <p14:creationId xmlns:p14="http://schemas.microsoft.com/office/powerpoint/2010/main" val="736785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3946224-56E5-4495-8A32-87C7095AE584}"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GOVT COLLEGE PAONTA SAHIB(H.P)</a:t>
            </a:r>
          </a:p>
        </p:txBody>
      </p:sp>
      <p:sp>
        <p:nvSpPr>
          <p:cNvPr id="6" name="Slide Number Placeholder 5"/>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52E4E6-8C56-419A-8DF4-ED3FFBECCF2C}"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GOVT COLLEGE PAONTA SAHIB(H.P)</a:t>
            </a:r>
          </a:p>
        </p:txBody>
      </p:sp>
      <p:sp>
        <p:nvSpPr>
          <p:cNvPr id="6" name="Slide Number Placeholder 5"/>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BE5F17-AC86-4D44-9295-45C7D28B528E}"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GOVT COLLEGE PAONTA SAHIB(H.P)</a:t>
            </a:r>
          </a:p>
        </p:txBody>
      </p:sp>
      <p:sp>
        <p:nvSpPr>
          <p:cNvPr id="6" name="Slide Number Placeholder 5"/>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233CC6-C9D7-43C0-835D-99EF41D2F5DE}"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GOVT COLLEGE PAONTA SAHIB(H.P)</a:t>
            </a:r>
          </a:p>
        </p:txBody>
      </p:sp>
      <p:sp>
        <p:nvSpPr>
          <p:cNvPr id="7" name="Slide Number Placeholder 6"/>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049C351-D762-4D82-8554-84D68AFF8FA7}" type="datetime1">
              <a:rPr lang="en-US" smtClean="0"/>
              <a:t>7/16/2022</a:t>
            </a:fld>
            <a:endParaRPr lang="en-US"/>
          </a:p>
        </p:txBody>
      </p:sp>
      <p:sp>
        <p:nvSpPr>
          <p:cNvPr id="8" name="Footer Placeholder 7"/>
          <p:cNvSpPr>
            <a:spLocks noGrp="1"/>
          </p:cNvSpPr>
          <p:nvPr>
            <p:ph type="ftr" sz="quarter" idx="11"/>
          </p:nvPr>
        </p:nvSpPr>
        <p:spPr/>
        <p:txBody>
          <a:bodyPr/>
          <a:lstStyle/>
          <a:p>
            <a:r>
              <a:rPr lang="en-US"/>
              <a:t>DEPARTMENT OF CHEMISTRY                SGGSJ GOVT COLLEGE PAONTA SAHIB(H.P)</a:t>
            </a:r>
          </a:p>
        </p:txBody>
      </p:sp>
      <p:sp>
        <p:nvSpPr>
          <p:cNvPr id="9" name="Slide Number Placeholder 8"/>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4740E8-7911-4E9D-AA83-03B14865713A}" type="datetime1">
              <a:rPr lang="en-US" smtClean="0"/>
              <a:t>7/16/2022</a:t>
            </a:fld>
            <a:endParaRPr lang="en-US"/>
          </a:p>
        </p:txBody>
      </p:sp>
      <p:sp>
        <p:nvSpPr>
          <p:cNvPr id="4" name="Footer Placeholder 3"/>
          <p:cNvSpPr>
            <a:spLocks noGrp="1"/>
          </p:cNvSpPr>
          <p:nvPr>
            <p:ph type="ftr" sz="quarter" idx="11"/>
          </p:nvPr>
        </p:nvSpPr>
        <p:spPr/>
        <p:txBody>
          <a:bodyPr/>
          <a:lstStyle/>
          <a:p>
            <a:r>
              <a:rPr lang="en-US"/>
              <a:t>DEPARTMENT OF CHEMISTRY                SGGSJ GOVT COLLEGE PAONTA SAHIB(H.P)</a:t>
            </a:r>
          </a:p>
        </p:txBody>
      </p:sp>
      <p:sp>
        <p:nvSpPr>
          <p:cNvPr id="5" name="Slide Number Placeholder 4"/>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A98B18-2CEC-4F9F-86CB-0F4F14BD1E06}" type="datetime1">
              <a:rPr lang="en-US" smtClean="0"/>
              <a:t>7/16/2022</a:t>
            </a:fld>
            <a:endParaRPr lang="en-US"/>
          </a:p>
        </p:txBody>
      </p:sp>
      <p:sp>
        <p:nvSpPr>
          <p:cNvPr id="3" name="Footer Placeholder 2"/>
          <p:cNvSpPr>
            <a:spLocks noGrp="1"/>
          </p:cNvSpPr>
          <p:nvPr>
            <p:ph type="ftr" sz="quarter" idx="11"/>
          </p:nvPr>
        </p:nvSpPr>
        <p:spPr/>
        <p:txBody>
          <a:bodyPr/>
          <a:lstStyle/>
          <a:p>
            <a:r>
              <a:rPr lang="en-US"/>
              <a:t>DEPARTMENT OF CHEMISTRY                SGGSJ GOVT COLLEGE PAONTA SAHIB(H.P)</a:t>
            </a:r>
          </a:p>
        </p:txBody>
      </p:sp>
      <p:sp>
        <p:nvSpPr>
          <p:cNvPr id="4" name="Slide Number Placeholder 3"/>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2C3E6B-A4B8-4C33-80E9-76B9B2B0270D}"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GOVT COLLEGE PAONTA SAHIB(H.P)</a:t>
            </a:r>
          </a:p>
        </p:txBody>
      </p:sp>
      <p:sp>
        <p:nvSpPr>
          <p:cNvPr id="7" name="Slide Number Placeholder 6"/>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F6F69A-7F25-49FB-A572-1C6161AB7EED}" type="datetime1">
              <a:rPr lang="en-US" smtClean="0"/>
              <a:t>7/16/2022</a:t>
            </a:fld>
            <a:endParaRPr lang="en-US"/>
          </a:p>
        </p:txBody>
      </p:sp>
      <p:sp>
        <p:nvSpPr>
          <p:cNvPr id="6" name="Footer Placeholder 5"/>
          <p:cNvSpPr>
            <a:spLocks noGrp="1"/>
          </p:cNvSpPr>
          <p:nvPr>
            <p:ph type="ftr" sz="quarter" idx="11"/>
          </p:nvPr>
        </p:nvSpPr>
        <p:spPr/>
        <p:txBody>
          <a:bodyPr/>
          <a:lstStyle/>
          <a:p>
            <a:r>
              <a:rPr lang="en-US"/>
              <a:t>DEPARTMENT OF CHEMISTRY                SGGSJ GOVT COLLEGE PAONTA SAHIB(H.P)</a:t>
            </a:r>
          </a:p>
        </p:txBody>
      </p:sp>
      <p:sp>
        <p:nvSpPr>
          <p:cNvPr id="7" name="Slide Number Placeholder 6"/>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B41BDD-6E09-490F-850C-234DFFC94580}"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GOVT COLLEGE PAONTA SAHIB(H.P)</a:t>
            </a:r>
          </a:p>
        </p:txBody>
      </p:sp>
      <p:sp>
        <p:nvSpPr>
          <p:cNvPr id="6" name="Slide Number Placeholder 5"/>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AABA47-0770-4F54-A5A4-588A4583D161}" type="datetime1">
              <a:rPr lang="en-US" smtClean="0"/>
              <a:t>7/16/2022</a:t>
            </a:fld>
            <a:endParaRPr lang="en-US"/>
          </a:p>
        </p:txBody>
      </p:sp>
      <p:sp>
        <p:nvSpPr>
          <p:cNvPr id="5" name="Footer Placeholder 4"/>
          <p:cNvSpPr>
            <a:spLocks noGrp="1"/>
          </p:cNvSpPr>
          <p:nvPr>
            <p:ph type="ftr" sz="quarter" idx="11"/>
          </p:nvPr>
        </p:nvSpPr>
        <p:spPr/>
        <p:txBody>
          <a:bodyPr/>
          <a:lstStyle/>
          <a:p>
            <a:r>
              <a:rPr lang="en-US"/>
              <a:t>DEPARTMENT OF CHEMISTRY                SGGSJ GOVT COLLEGE PAONTA SAHIB(H.P)</a:t>
            </a:r>
          </a:p>
        </p:txBody>
      </p:sp>
      <p:sp>
        <p:nvSpPr>
          <p:cNvPr id="6" name="Slide Number Placeholder 5"/>
          <p:cNvSpPr>
            <a:spLocks noGrp="1"/>
          </p:cNvSpPr>
          <p:nvPr>
            <p:ph type="sldNum" sz="quarter" idx="12"/>
          </p:nvPr>
        </p:nvSpPr>
        <p:spPr/>
        <p:txBody>
          <a:bodyPr/>
          <a:lstStyle/>
          <a:p>
            <a:fld id="{20D1A988-9619-4A1E-ADF0-DC8C9A5A045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A12744-9731-4A05-907F-76E32C7521A5}" type="datetime1">
              <a:rPr lang="en-US" smtClean="0"/>
              <a:t>7/16/2022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DEPARTMENT OF CHEMISTRY                SGGSJ GOVT COLLEGE PAONTA SAHIB(H.P)</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D1A988-9619-4A1E-ADF0-DC8C9A5A04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n.wikipedia.org/wiki/Water_of_crystallizatio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Sulfuric_acid" TargetMode="External"/><Relationship Id="rId2" Type="http://schemas.openxmlformats.org/officeDocument/2006/relationships/hyperlink" Target="https://en.wikipedia.org/wiki/Borax" TargetMode="External"/><Relationship Id="rId1" Type="http://schemas.openxmlformats.org/officeDocument/2006/relationships/slideLayout" Target="../slideLayouts/slideLayout2.xml"/><Relationship Id="rId5" Type="http://schemas.openxmlformats.org/officeDocument/2006/relationships/hyperlink" Target="https://en.wikipedia.org/wiki/Sodium_sulfate" TargetMode="External"/><Relationship Id="rId4" Type="http://schemas.openxmlformats.org/officeDocument/2006/relationships/hyperlink" Target="https://en.wikipedia.org/w/index.php?title=Fusion_furnace&amp;action=edit&amp;redlink=1"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hem.libretexts.org/Bookshelves/Inorganic_Chemistry/Modules_and_Websites_(Inorganic_Chemistry)/Descriptive_Chemistry/Elements_Organized_by_Block/1_s-Block_Elements/Group__1:_The_Alkali_Metals" TargetMode="External"/><Relationship Id="rId2" Type="http://schemas.openxmlformats.org/officeDocument/2006/relationships/hyperlink" Target="https://chem.libretexts.org/Bookshelves/Inorganic_Chemistry/Modules_and_Websites_(Inorganic_Chemistry)/Descriptive_Chemistry/Elements_Organized_by_Block/2_p-Block_Elements" TargetMode="External"/><Relationship Id="rId1" Type="http://schemas.openxmlformats.org/officeDocument/2006/relationships/slideLayout" Target="../slideLayouts/slideLayout2.xml"/><Relationship Id="rId4" Type="http://schemas.openxmlformats.org/officeDocument/2006/relationships/hyperlink" Target="https://chem.libretexts.org/Bookshelves/Inorganic_Chemistry/Modules_and_Websites_(Inorganic_Chemistry)/Descriptive_Chemistry/Elements_Organized_by_Block/1_s-Block_Elements/Group__2_Elements:_The_Alkaline_Earth_Metal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Lithium_borohydride" TargetMode="External"/><Relationship Id="rId2" Type="http://schemas.openxmlformats.org/officeDocument/2006/relationships/hyperlink" Target="https://www.merriam-webster.com/dictionary/boron" TargetMode="Externa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s://en.wikipedia.org/wiki/Sodium_borohydrid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Sodium_borohydride" TargetMode="External"/><Relationship Id="rId7" Type="http://schemas.openxmlformats.org/officeDocument/2006/relationships/hyperlink" Target="https://en.wikipedia.org/wiki/Diethyl_ether" TargetMode="External"/><Relationship Id="rId2" Type="http://schemas.openxmlformats.org/officeDocument/2006/relationships/hyperlink" Target="https://en.wikipedia.org/wiki/Metathesis_reaction" TargetMode="External"/><Relationship Id="rId1" Type="http://schemas.openxmlformats.org/officeDocument/2006/relationships/slideLayout" Target="../slideLayouts/slideLayout2.xml"/><Relationship Id="rId6" Type="http://schemas.openxmlformats.org/officeDocument/2006/relationships/hyperlink" Target="https://en.wikipedia.org/wiki/Lithium_hydride" TargetMode="External"/><Relationship Id="rId5" Type="http://schemas.openxmlformats.org/officeDocument/2006/relationships/hyperlink" Target="https://en.wikipedia.org/wiki/Boron_trifluoride" TargetMode="External"/><Relationship Id="rId4" Type="http://schemas.openxmlformats.org/officeDocument/2006/relationships/hyperlink" Target="https://en.wikipedia.org/wiki/Lithium_bromide"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en.wikipedia.org/wiki/Lithium_borohydride" TargetMode="External"/><Relationship Id="rId3" Type="http://schemas.openxmlformats.org/officeDocument/2006/relationships/hyperlink" Target="https://en.wikipedia.org/wiki/Methanol" TargetMode="External"/><Relationship Id="rId7" Type="http://schemas.openxmlformats.org/officeDocument/2006/relationships/hyperlink" Target="https://en.wikipedia.org/wiki/Amine" TargetMode="External"/><Relationship Id="rId2" Type="http://schemas.openxmlformats.org/officeDocument/2006/relationships/hyperlink" Target="https://en.wikipedia.org/wiki/Sodium_borohydride" TargetMode="External"/><Relationship Id="rId1" Type="http://schemas.openxmlformats.org/officeDocument/2006/relationships/slideLayout" Target="../slideLayouts/slideLayout2.xml"/><Relationship Id="rId6" Type="http://schemas.openxmlformats.org/officeDocument/2006/relationships/hyperlink" Target="https://en.wikipedia.org/wiki/Amide" TargetMode="External"/><Relationship Id="rId5" Type="http://schemas.openxmlformats.org/officeDocument/2006/relationships/hyperlink" Target="https://en.wikipedia.org/wiki/Primary_(chemistry)" TargetMode="External"/><Relationship Id="rId4" Type="http://schemas.openxmlformats.org/officeDocument/2006/relationships/hyperlink" Target="https://en.wikipedia.org/wiki/Diethyl_ether"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Sodium_hydride" TargetMode="External"/><Relationship Id="rId2" Type="http://schemas.openxmlformats.org/officeDocument/2006/relationships/hyperlink" Target="https://en.wikipedia.org/wiki/Bayer_process" TargetMode="External"/><Relationship Id="rId1" Type="http://schemas.openxmlformats.org/officeDocument/2006/relationships/slideLayout" Target="../slideLayouts/slideLayout2.xml"/><Relationship Id="rId4" Type="http://schemas.openxmlformats.org/officeDocument/2006/relationships/hyperlink" Target="https://en.wikipedia.org/wiki/Trimethyl_borat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Silicon_oxide" TargetMode="External"/><Relationship Id="rId2" Type="http://schemas.openxmlformats.org/officeDocument/2006/relationships/hyperlink" Target="https://en.wikipedia.org/wiki/Bora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en.wikipedia.org/wiki/Acyl_chloride" TargetMode="External"/><Relationship Id="rId7" Type="http://schemas.openxmlformats.org/officeDocument/2006/relationships/hyperlink" Target="https://en.wikipedia.org/wiki/Imine" TargetMode="External"/><Relationship Id="rId2" Type="http://schemas.openxmlformats.org/officeDocument/2006/relationships/hyperlink" Target="https://en.wikipedia.org/wiki/Carbonyl_reduction" TargetMode="External"/><Relationship Id="rId1" Type="http://schemas.openxmlformats.org/officeDocument/2006/relationships/slideLayout" Target="../slideLayouts/slideLayout5.xml"/><Relationship Id="rId6" Type="http://schemas.openxmlformats.org/officeDocument/2006/relationships/hyperlink" Target="https://en.wikipedia.org/wiki/Thioester" TargetMode="External"/><Relationship Id="rId5" Type="http://schemas.openxmlformats.org/officeDocument/2006/relationships/hyperlink" Target="https://en.wikipedia.org/wiki/Lactonase" TargetMode="External"/><Relationship Id="rId4" Type="http://schemas.openxmlformats.org/officeDocument/2006/relationships/hyperlink" Target="https://en.wikipedia.org/wiki/Organic_acid_anhydrid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Titanocene" TargetMode="External"/><Relationship Id="rId2" Type="http://schemas.openxmlformats.org/officeDocument/2006/relationships/hyperlink" Target="https://en.wikipedia.org/wiki/Ligand"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05AB2-ADED-1DB7-7690-3768ACFBF335}"/>
              </a:ext>
            </a:extLst>
          </p:cNvPr>
          <p:cNvSpPr>
            <a:spLocks noGrp="1"/>
          </p:cNvSpPr>
          <p:nvPr>
            <p:ph type="title"/>
          </p:nvPr>
        </p:nvSpPr>
        <p:spPr/>
        <p:txBody>
          <a:bodyPr/>
          <a:lstStyle/>
          <a:p>
            <a:r>
              <a:rPr lang="en-US" u="sng" dirty="0"/>
              <a:t>BSc II YEAR</a:t>
            </a:r>
            <a:endParaRPr lang="en-IN" u="sng" dirty="0"/>
          </a:p>
        </p:txBody>
      </p:sp>
      <p:sp>
        <p:nvSpPr>
          <p:cNvPr id="3" name="Content Placeholder 2">
            <a:extLst>
              <a:ext uri="{FF2B5EF4-FFF2-40B4-BE49-F238E27FC236}">
                <a16:creationId xmlns:a16="http://schemas.microsoft.com/office/drawing/2014/main" id="{A7305766-E6D4-BD65-8420-443C330AEFA4}"/>
              </a:ext>
            </a:extLst>
          </p:cNvPr>
          <p:cNvSpPr>
            <a:spLocks noGrp="1"/>
          </p:cNvSpPr>
          <p:nvPr>
            <p:ph idx="1"/>
          </p:nvPr>
        </p:nvSpPr>
        <p:spPr/>
        <p:txBody>
          <a:bodyPr>
            <a:normAutofit lnSpcReduction="10000"/>
          </a:bodyPr>
          <a:lstStyle/>
          <a:p>
            <a:pPr marL="0" indent="0">
              <a:buNone/>
            </a:pPr>
            <a:r>
              <a:rPr lang="en-US" dirty="0"/>
              <a:t> </a:t>
            </a:r>
            <a:r>
              <a:rPr lang="en-US" i="1" u="sng" dirty="0"/>
              <a:t>Subject :Chemistry</a:t>
            </a:r>
          </a:p>
          <a:p>
            <a:endParaRPr lang="en-US" i="1" u="sng" dirty="0"/>
          </a:p>
          <a:p>
            <a:pPr marL="0" indent="0">
              <a:buNone/>
            </a:pPr>
            <a:r>
              <a:rPr lang="en-US" i="1" u="sng" dirty="0"/>
              <a:t>Course Name : Chemistry of Main Group Elements, Chemical energetics and Equilibria</a:t>
            </a:r>
          </a:p>
          <a:p>
            <a:endParaRPr lang="en-US" i="1" u="sng" dirty="0"/>
          </a:p>
          <a:p>
            <a:pPr marL="0" indent="0">
              <a:buNone/>
            </a:pPr>
            <a:r>
              <a:rPr lang="en-US" i="1" u="sng" dirty="0"/>
              <a:t>Paper code: CHEM 202 TH</a:t>
            </a:r>
          </a:p>
          <a:p>
            <a:endParaRPr lang="en-US" i="1" u="sng" dirty="0"/>
          </a:p>
          <a:p>
            <a:pPr marL="0" indent="0">
              <a:buNone/>
            </a:pPr>
            <a:r>
              <a:rPr lang="en-US" i="1" u="sng" dirty="0"/>
              <a:t>Section :B</a:t>
            </a:r>
          </a:p>
          <a:p>
            <a:endParaRPr lang="en-US" dirty="0"/>
          </a:p>
          <a:p>
            <a:pPr marL="0" indent="0">
              <a:buNone/>
            </a:pPr>
            <a:endParaRPr lang="en-IN" dirty="0"/>
          </a:p>
        </p:txBody>
      </p:sp>
      <p:sp>
        <p:nvSpPr>
          <p:cNvPr id="4" name="Footer Placeholder 3">
            <a:extLst>
              <a:ext uri="{FF2B5EF4-FFF2-40B4-BE49-F238E27FC236}">
                <a16:creationId xmlns:a16="http://schemas.microsoft.com/office/drawing/2014/main" id="{E3EB75DB-E752-0358-11EC-76323A39B859}"/>
              </a:ext>
            </a:extLst>
          </p:cNvPr>
          <p:cNvSpPr>
            <a:spLocks noGrp="1"/>
          </p:cNvSpPr>
          <p:nvPr>
            <p:ph type="ftr" sz="quarter" idx="11"/>
          </p:nvPr>
        </p:nvSpPr>
        <p:spPr/>
        <p:txBody>
          <a:bodyPr/>
          <a:lstStyle/>
          <a:p>
            <a:r>
              <a:rPr lang="en-US"/>
              <a:t>DEPARTMENT OF CHEMISTRY                SGGSJ GOVT COLLEGE PAONTA SAHIB(H.P)</a:t>
            </a:r>
          </a:p>
        </p:txBody>
      </p:sp>
    </p:spTree>
    <p:extLst>
      <p:ext uri="{BB962C8B-B14F-4D97-AF65-F5344CB8AC3E}">
        <p14:creationId xmlns:p14="http://schemas.microsoft.com/office/powerpoint/2010/main" val="458992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i="1" u="sng" dirty="0"/>
              <a:t>GROUP 13</a:t>
            </a:r>
            <a:br>
              <a:rPr lang="en-US" i="1" u="sng" dirty="0"/>
            </a:br>
            <a:r>
              <a:rPr lang="en-US" i="1" u="sng" dirty="0"/>
              <a:t>(Part II)</a:t>
            </a:r>
          </a:p>
        </p:txBody>
      </p:sp>
      <p:sp>
        <p:nvSpPr>
          <p:cNvPr id="8" name="Content Placeholder 7"/>
          <p:cNvSpPr>
            <a:spLocks noGrp="1"/>
          </p:cNvSpPr>
          <p:nvPr>
            <p:ph idx="1"/>
          </p:nvPr>
        </p:nvSpPr>
        <p:spPr/>
        <p:txBody>
          <a:bodyPr>
            <a:normAutofit fontScale="77500" lnSpcReduction="20000"/>
          </a:bodyPr>
          <a:lstStyle/>
          <a:p>
            <a:r>
              <a:rPr lang="en-US" dirty="0">
                <a:solidFill>
                  <a:srgbClr val="FF0000"/>
                </a:solidFill>
              </a:rPr>
              <a:t>BORON               B               2s</a:t>
            </a:r>
            <a:r>
              <a:rPr lang="en-US" baseline="30000" dirty="0">
                <a:solidFill>
                  <a:srgbClr val="FF0000"/>
                </a:solidFill>
              </a:rPr>
              <a:t>2</a:t>
            </a:r>
            <a:r>
              <a:rPr lang="en-US" dirty="0">
                <a:solidFill>
                  <a:srgbClr val="FF0000"/>
                </a:solidFill>
              </a:rPr>
              <a:t> 2p</a:t>
            </a:r>
            <a:r>
              <a:rPr lang="en-US" baseline="30000" dirty="0">
                <a:solidFill>
                  <a:srgbClr val="FF0000"/>
                </a:solidFill>
              </a:rPr>
              <a:t>1</a:t>
            </a:r>
          </a:p>
          <a:p>
            <a:endParaRPr lang="en-US" dirty="0">
              <a:solidFill>
                <a:srgbClr val="FF0000"/>
              </a:solidFill>
            </a:endParaRPr>
          </a:p>
          <a:p>
            <a:r>
              <a:rPr lang="en-US" dirty="0">
                <a:solidFill>
                  <a:srgbClr val="FF0000"/>
                </a:solidFill>
              </a:rPr>
              <a:t>ALUMINIUM       Al            3s</a:t>
            </a:r>
            <a:r>
              <a:rPr lang="en-US" baseline="30000" dirty="0">
                <a:solidFill>
                  <a:srgbClr val="FF0000"/>
                </a:solidFill>
              </a:rPr>
              <a:t>2</a:t>
            </a:r>
            <a:r>
              <a:rPr lang="en-US" dirty="0">
                <a:solidFill>
                  <a:srgbClr val="FF0000"/>
                </a:solidFill>
              </a:rPr>
              <a:t> 3p</a:t>
            </a:r>
            <a:r>
              <a:rPr lang="en-US" baseline="30000" dirty="0">
                <a:solidFill>
                  <a:srgbClr val="FF0000"/>
                </a:solidFill>
              </a:rPr>
              <a:t>1 </a:t>
            </a:r>
          </a:p>
          <a:p>
            <a:endParaRPr lang="en-US" dirty="0">
              <a:solidFill>
                <a:srgbClr val="FF0000"/>
              </a:solidFill>
            </a:endParaRPr>
          </a:p>
          <a:p>
            <a:r>
              <a:rPr lang="en-US" dirty="0">
                <a:solidFill>
                  <a:srgbClr val="FF0000"/>
                </a:solidFill>
              </a:rPr>
              <a:t>GALLIUM              </a:t>
            </a:r>
            <a:r>
              <a:rPr lang="en-US" dirty="0" err="1">
                <a:solidFill>
                  <a:srgbClr val="FF0000"/>
                </a:solidFill>
              </a:rPr>
              <a:t>Ga</a:t>
            </a:r>
            <a:r>
              <a:rPr lang="en-US" dirty="0">
                <a:solidFill>
                  <a:srgbClr val="FF0000"/>
                </a:solidFill>
              </a:rPr>
              <a:t>           4s</a:t>
            </a:r>
            <a:r>
              <a:rPr lang="en-US" baseline="30000" dirty="0">
                <a:solidFill>
                  <a:srgbClr val="FF0000"/>
                </a:solidFill>
              </a:rPr>
              <a:t>2</a:t>
            </a:r>
            <a:r>
              <a:rPr lang="en-US" dirty="0">
                <a:solidFill>
                  <a:srgbClr val="FF0000"/>
                </a:solidFill>
              </a:rPr>
              <a:t>  4p</a:t>
            </a:r>
            <a:r>
              <a:rPr lang="en-US" baseline="30000" dirty="0">
                <a:solidFill>
                  <a:srgbClr val="FF0000"/>
                </a:solidFill>
              </a:rPr>
              <a:t>1</a:t>
            </a:r>
          </a:p>
          <a:p>
            <a:endParaRPr lang="en-US" dirty="0">
              <a:solidFill>
                <a:srgbClr val="FF0000"/>
              </a:solidFill>
            </a:endParaRPr>
          </a:p>
          <a:p>
            <a:r>
              <a:rPr lang="en-US" dirty="0">
                <a:solidFill>
                  <a:srgbClr val="FF0000"/>
                </a:solidFill>
              </a:rPr>
              <a:t>INDIUM                In              5s</a:t>
            </a:r>
            <a:r>
              <a:rPr lang="en-US" baseline="30000" dirty="0">
                <a:solidFill>
                  <a:srgbClr val="FF0000"/>
                </a:solidFill>
              </a:rPr>
              <a:t>2</a:t>
            </a:r>
            <a:r>
              <a:rPr lang="en-US" dirty="0">
                <a:solidFill>
                  <a:srgbClr val="FF0000"/>
                </a:solidFill>
              </a:rPr>
              <a:t>  5p</a:t>
            </a:r>
            <a:r>
              <a:rPr lang="en-US" baseline="30000" dirty="0">
                <a:solidFill>
                  <a:srgbClr val="FF0000"/>
                </a:solidFill>
              </a:rPr>
              <a:t>1</a:t>
            </a:r>
          </a:p>
          <a:p>
            <a:endParaRPr lang="en-US" dirty="0">
              <a:solidFill>
                <a:srgbClr val="FF0000"/>
              </a:solidFill>
            </a:endParaRPr>
          </a:p>
          <a:p>
            <a:r>
              <a:rPr lang="en-US" dirty="0">
                <a:solidFill>
                  <a:srgbClr val="FF0000"/>
                </a:solidFill>
              </a:rPr>
              <a:t>THALLIUM             </a:t>
            </a:r>
            <a:r>
              <a:rPr lang="en-US" dirty="0" err="1">
                <a:solidFill>
                  <a:srgbClr val="FF0000"/>
                </a:solidFill>
              </a:rPr>
              <a:t>Tl</a:t>
            </a:r>
            <a:r>
              <a:rPr lang="en-US" dirty="0">
                <a:solidFill>
                  <a:srgbClr val="FF0000"/>
                </a:solidFill>
              </a:rPr>
              <a:t>              6s</a:t>
            </a:r>
            <a:r>
              <a:rPr lang="en-US" baseline="30000" dirty="0">
                <a:solidFill>
                  <a:srgbClr val="FF0000"/>
                </a:solidFill>
              </a:rPr>
              <a:t>2 </a:t>
            </a:r>
            <a:r>
              <a:rPr lang="en-US" dirty="0">
                <a:solidFill>
                  <a:srgbClr val="FF0000"/>
                </a:solidFill>
              </a:rPr>
              <a:t> 6p</a:t>
            </a:r>
            <a:r>
              <a:rPr lang="en-US" baseline="30000" dirty="0">
                <a:solidFill>
                  <a:srgbClr val="FF0000"/>
                </a:solidFill>
              </a:rPr>
              <a:t>1</a:t>
            </a:r>
          </a:p>
          <a:p>
            <a:endParaRPr lang="en-US" dirty="0"/>
          </a:p>
          <a:p>
            <a:r>
              <a:rPr lang="en-US" dirty="0"/>
              <a:t>Nihonium               Nh             7s</a:t>
            </a:r>
            <a:r>
              <a:rPr lang="en-US" baseline="30000" dirty="0"/>
              <a:t>2</a:t>
            </a:r>
            <a:r>
              <a:rPr lang="en-US" dirty="0"/>
              <a:t>  7p</a:t>
            </a:r>
            <a:r>
              <a:rPr lang="en-US" baseline="30000" dirty="0"/>
              <a:t>1</a:t>
            </a:r>
          </a:p>
        </p:txBody>
      </p:sp>
      <p:sp>
        <p:nvSpPr>
          <p:cNvPr id="2" name="Footer Placeholder 1">
            <a:extLst>
              <a:ext uri="{FF2B5EF4-FFF2-40B4-BE49-F238E27FC236}">
                <a16:creationId xmlns:a16="http://schemas.microsoft.com/office/drawing/2014/main" id="{E17F23C1-8FA0-AB6E-C1ED-C9F7C9E3016F}"/>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i="1" u="sng" dirty="0"/>
              <a:t>Group 13</a:t>
            </a:r>
          </a:p>
        </p:txBody>
      </p:sp>
      <p:sp>
        <p:nvSpPr>
          <p:cNvPr id="6" name="Text Placeholder 5"/>
          <p:cNvSpPr>
            <a:spLocks noGrp="1"/>
          </p:cNvSpPr>
          <p:nvPr>
            <p:ph type="body" idx="1"/>
          </p:nvPr>
        </p:nvSpPr>
        <p:spPr/>
        <p:txBody>
          <a:bodyPr/>
          <a:lstStyle/>
          <a:p>
            <a:r>
              <a:rPr lang="en-US" dirty="0"/>
              <a:t>Topics   covered</a:t>
            </a:r>
          </a:p>
        </p:txBody>
      </p:sp>
      <p:sp>
        <p:nvSpPr>
          <p:cNvPr id="10" name="Content Placeholder 9"/>
          <p:cNvSpPr>
            <a:spLocks noGrp="1"/>
          </p:cNvSpPr>
          <p:nvPr>
            <p:ph sz="half" idx="2"/>
          </p:nvPr>
        </p:nvSpPr>
        <p:spPr/>
        <p:txBody>
          <a:bodyPr/>
          <a:lstStyle/>
          <a:p>
            <a:r>
              <a:rPr lang="en-US" dirty="0"/>
              <a:t>Borax</a:t>
            </a:r>
          </a:p>
          <a:p>
            <a:r>
              <a:rPr lang="en-US" dirty="0"/>
              <a:t>Oxides</a:t>
            </a:r>
          </a:p>
          <a:p>
            <a:r>
              <a:rPr lang="en-US" dirty="0" err="1"/>
              <a:t>Borohydride</a:t>
            </a:r>
            <a:r>
              <a:rPr lang="en-US" dirty="0"/>
              <a:t> </a:t>
            </a:r>
          </a:p>
          <a:p>
            <a:r>
              <a:rPr lang="en-US" dirty="0"/>
              <a:t>Halides</a:t>
            </a:r>
          </a:p>
          <a:p>
            <a:endParaRPr lang="en-US" dirty="0"/>
          </a:p>
        </p:txBody>
      </p:sp>
      <p:sp>
        <p:nvSpPr>
          <p:cNvPr id="7" name="Text Placeholder 6"/>
          <p:cNvSpPr>
            <a:spLocks noGrp="1"/>
          </p:cNvSpPr>
          <p:nvPr>
            <p:ph type="body" sz="quarter" idx="3"/>
          </p:nvPr>
        </p:nvSpPr>
        <p:spPr/>
        <p:txBody>
          <a:bodyPr/>
          <a:lstStyle/>
          <a:p>
            <a:r>
              <a:rPr lang="en-US" dirty="0"/>
              <a:t>Members of Group 13</a:t>
            </a:r>
          </a:p>
        </p:txBody>
      </p:sp>
      <p:sp>
        <p:nvSpPr>
          <p:cNvPr id="8" name="Content Placeholder 7"/>
          <p:cNvSpPr>
            <a:spLocks noGrp="1"/>
          </p:cNvSpPr>
          <p:nvPr>
            <p:ph sz="quarter" idx="4"/>
          </p:nvPr>
        </p:nvSpPr>
        <p:spPr/>
        <p:txBody>
          <a:bodyPr>
            <a:normAutofit lnSpcReduction="10000"/>
          </a:bodyPr>
          <a:lstStyle/>
          <a:p>
            <a:r>
              <a:rPr lang="en-US" dirty="0">
                <a:solidFill>
                  <a:srgbClr val="FF0000"/>
                </a:solidFill>
              </a:rPr>
              <a:t>BORON               B</a:t>
            </a:r>
          </a:p>
          <a:p>
            <a:endParaRPr lang="en-US" dirty="0">
              <a:solidFill>
                <a:srgbClr val="FF0000"/>
              </a:solidFill>
            </a:endParaRPr>
          </a:p>
          <a:p>
            <a:r>
              <a:rPr lang="en-US" dirty="0">
                <a:solidFill>
                  <a:srgbClr val="FF0000"/>
                </a:solidFill>
              </a:rPr>
              <a:t>ALUMINIUM       Al</a:t>
            </a:r>
          </a:p>
          <a:p>
            <a:endParaRPr lang="en-US" dirty="0">
              <a:solidFill>
                <a:srgbClr val="FF0000"/>
              </a:solidFill>
            </a:endParaRPr>
          </a:p>
          <a:p>
            <a:r>
              <a:rPr lang="en-US" dirty="0">
                <a:solidFill>
                  <a:srgbClr val="FF0000"/>
                </a:solidFill>
              </a:rPr>
              <a:t>GALLIUM              </a:t>
            </a:r>
            <a:r>
              <a:rPr lang="en-US" dirty="0" err="1">
                <a:solidFill>
                  <a:srgbClr val="FF0000"/>
                </a:solidFill>
              </a:rPr>
              <a:t>Ga</a:t>
            </a:r>
            <a:endParaRPr lang="en-US" dirty="0">
              <a:solidFill>
                <a:srgbClr val="FF0000"/>
              </a:solidFill>
            </a:endParaRPr>
          </a:p>
          <a:p>
            <a:endParaRPr lang="en-US" dirty="0">
              <a:solidFill>
                <a:srgbClr val="FF0000"/>
              </a:solidFill>
            </a:endParaRPr>
          </a:p>
          <a:p>
            <a:r>
              <a:rPr lang="en-US" dirty="0">
                <a:solidFill>
                  <a:srgbClr val="FF0000"/>
                </a:solidFill>
              </a:rPr>
              <a:t>INDIUM                In</a:t>
            </a:r>
          </a:p>
          <a:p>
            <a:endParaRPr lang="en-US" dirty="0">
              <a:solidFill>
                <a:srgbClr val="FF0000"/>
              </a:solidFill>
            </a:endParaRPr>
          </a:p>
          <a:p>
            <a:r>
              <a:rPr lang="en-US" dirty="0">
                <a:solidFill>
                  <a:srgbClr val="FF0000"/>
                </a:solidFill>
              </a:rPr>
              <a:t>THALLIUM             </a:t>
            </a:r>
            <a:r>
              <a:rPr lang="en-US" dirty="0" err="1">
                <a:solidFill>
                  <a:srgbClr val="FF0000"/>
                </a:solidFill>
              </a:rPr>
              <a:t>Tl</a:t>
            </a:r>
            <a:endParaRPr lang="en-US" dirty="0">
              <a:solidFill>
                <a:srgbClr val="FF0000"/>
              </a:solidFill>
            </a:endParaRPr>
          </a:p>
        </p:txBody>
      </p:sp>
      <p:sp>
        <p:nvSpPr>
          <p:cNvPr id="5" name="Down Arrow 4"/>
          <p:cNvSpPr/>
          <p:nvPr/>
        </p:nvSpPr>
        <p:spPr>
          <a:xfrm>
            <a:off x="5334000" y="2514600"/>
            <a:ext cx="484632"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5410200" y="3429000"/>
            <a:ext cx="484632"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5486400" y="4191000"/>
            <a:ext cx="484632"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a:off x="5486400" y="5029200"/>
            <a:ext cx="484632"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9F17F262-1A66-9FCB-6154-68D38CF92881}"/>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BORAX</a:t>
            </a:r>
          </a:p>
        </p:txBody>
      </p:sp>
      <p:sp>
        <p:nvSpPr>
          <p:cNvPr id="3" name="Content Placeholder 2"/>
          <p:cNvSpPr>
            <a:spLocks noGrp="1"/>
          </p:cNvSpPr>
          <p:nvPr>
            <p:ph idx="1"/>
          </p:nvPr>
        </p:nvSpPr>
        <p:spPr/>
        <p:txBody>
          <a:bodyPr>
            <a:normAutofit fontScale="92500"/>
          </a:bodyPr>
          <a:lstStyle/>
          <a:p>
            <a:r>
              <a:rPr lang="en-US" dirty="0"/>
              <a:t>The term </a:t>
            </a:r>
            <a:r>
              <a:rPr lang="en-US" i="1" dirty="0"/>
              <a:t>borax</a:t>
            </a:r>
            <a:r>
              <a:rPr lang="en-US" dirty="0"/>
              <a:t> is often used for a number of closely related minerals or chemical compounds that differ in their </a:t>
            </a:r>
            <a:r>
              <a:rPr lang="en-US" dirty="0">
                <a:hlinkClick r:id="rId2" tooltip="Water of crystallization"/>
              </a:rPr>
              <a:t>crystal water</a:t>
            </a:r>
            <a:r>
              <a:rPr lang="en-US" dirty="0"/>
              <a:t> content:</a:t>
            </a:r>
          </a:p>
          <a:p>
            <a:pPr marL="514350" indent="-514350">
              <a:buFont typeface="+mj-lt"/>
              <a:buAutoNum type="arabicPeriod"/>
            </a:pPr>
            <a:r>
              <a:rPr lang="en-US" dirty="0"/>
              <a:t>Anhydrous sodium </a:t>
            </a:r>
            <a:r>
              <a:rPr lang="en-US" dirty="0" err="1"/>
              <a:t>tetraborate</a:t>
            </a:r>
            <a:r>
              <a:rPr lang="en-US" dirty="0"/>
              <a:t>, Na</a:t>
            </a:r>
            <a:r>
              <a:rPr lang="en-US" baseline="-25000" dirty="0"/>
              <a:t>2</a:t>
            </a:r>
            <a:r>
              <a:rPr lang="en-US" dirty="0"/>
              <a:t>B</a:t>
            </a:r>
            <a:r>
              <a:rPr lang="en-US" baseline="-25000" dirty="0"/>
              <a:t>4</a:t>
            </a:r>
            <a:r>
              <a:rPr lang="en-US" dirty="0"/>
              <a:t>O</a:t>
            </a:r>
            <a:r>
              <a:rPr lang="en-US" baseline="-25000" dirty="0"/>
              <a:t>7</a:t>
            </a:r>
            <a:endParaRPr lang="en-US" dirty="0"/>
          </a:p>
          <a:p>
            <a:pPr marL="514350" indent="-514350">
              <a:buFont typeface="+mj-lt"/>
              <a:buAutoNum type="arabicPeriod"/>
            </a:pPr>
            <a:r>
              <a:rPr lang="en-US" dirty="0"/>
              <a:t>Sodium </a:t>
            </a:r>
            <a:r>
              <a:rPr lang="en-US" dirty="0" err="1"/>
              <a:t>tetraborate</a:t>
            </a:r>
            <a:r>
              <a:rPr lang="en-US" dirty="0"/>
              <a:t> </a:t>
            </a:r>
            <a:r>
              <a:rPr lang="en-US" dirty="0" err="1"/>
              <a:t>pentahydrate</a:t>
            </a:r>
            <a:r>
              <a:rPr lang="en-US" dirty="0"/>
              <a:t>, Na</a:t>
            </a:r>
            <a:r>
              <a:rPr lang="en-US" baseline="-25000" dirty="0"/>
              <a:t>2</a:t>
            </a:r>
            <a:r>
              <a:rPr lang="en-US" dirty="0"/>
              <a:t>B</a:t>
            </a:r>
            <a:r>
              <a:rPr lang="en-US" baseline="-25000" dirty="0"/>
              <a:t>4</a:t>
            </a:r>
            <a:r>
              <a:rPr lang="en-US" dirty="0"/>
              <a:t>O</a:t>
            </a:r>
            <a:r>
              <a:rPr lang="en-US" baseline="-25000" dirty="0"/>
              <a:t>7</a:t>
            </a:r>
            <a:r>
              <a:rPr lang="en-US" dirty="0"/>
              <a:t>·5H</a:t>
            </a:r>
            <a:r>
              <a:rPr lang="en-US" baseline="-25000" dirty="0"/>
              <a:t>2</a:t>
            </a:r>
            <a:r>
              <a:rPr lang="en-US" dirty="0"/>
              <a:t>O</a:t>
            </a:r>
          </a:p>
          <a:p>
            <a:pPr marL="514350" indent="-514350">
              <a:buFont typeface="+mj-lt"/>
              <a:buAutoNum type="arabicPeriod"/>
            </a:pPr>
            <a:r>
              <a:rPr lang="en-US" dirty="0"/>
              <a:t>Sodium </a:t>
            </a:r>
            <a:r>
              <a:rPr lang="en-US" dirty="0" err="1"/>
              <a:t>tetraborate</a:t>
            </a:r>
            <a:r>
              <a:rPr lang="en-US" dirty="0"/>
              <a:t> </a:t>
            </a:r>
            <a:r>
              <a:rPr lang="en-US" dirty="0" err="1"/>
              <a:t>decahydrate</a:t>
            </a:r>
            <a:r>
              <a:rPr lang="en-US" dirty="0"/>
              <a:t>, Na</a:t>
            </a:r>
            <a:r>
              <a:rPr lang="en-US" baseline="-25000" dirty="0"/>
              <a:t>2</a:t>
            </a:r>
            <a:r>
              <a:rPr lang="en-US" dirty="0"/>
              <a:t>B</a:t>
            </a:r>
            <a:r>
              <a:rPr lang="en-US" baseline="-25000" dirty="0"/>
              <a:t>4</a:t>
            </a:r>
            <a:r>
              <a:rPr lang="en-US" dirty="0"/>
              <a:t>O</a:t>
            </a:r>
            <a:r>
              <a:rPr lang="en-US" baseline="-25000" dirty="0"/>
              <a:t>7</a:t>
            </a:r>
            <a:r>
              <a:rPr lang="en-US" dirty="0"/>
              <a:t>·10H</a:t>
            </a:r>
            <a:r>
              <a:rPr lang="en-US" baseline="-25000" dirty="0"/>
              <a:t>2</a:t>
            </a:r>
            <a:r>
              <a:rPr lang="en-US" dirty="0"/>
              <a:t>O or equivalently the </a:t>
            </a:r>
            <a:r>
              <a:rPr lang="en-US" dirty="0" err="1"/>
              <a:t>octahydrate</a:t>
            </a:r>
            <a:r>
              <a:rPr lang="en-US" dirty="0"/>
              <a:t>, Na</a:t>
            </a:r>
            <a:r>
              <a:rPr lang="en-US" baseline="-25000" dirty="0"/>
              <a:t>2</a:t>
            </a:r>
            <a:r>
              <a:rPr lang="en-US" dirty="0"/>
              <a:t>B</a:t>
            </a:r>
            <a:r>
              <a:rPr lang="en-US" baseline="-25000" dirty="0"/>
              <a:t>4</a:t>
            </a:r>
            <a:r>
              <a:rPr lang="en-US" dirty="0"/>
              <a:t>O</a:t>
            </a:r>
            <a:r>
              <a:rPr lang="en-US" baseline="-25000" dirty="0"/>
              <a:t>5</a:t>
            </a:r>
            <a:r>
              <a:rPr lang="en-US" dirty="0"/>
              <a:t>(OH)</a:t>
            </a:r>
            <a:r>
              <a:rPr lang="en-US" baseline="-25000" dirty="0"/>
              <a:t>4</a:t>
            </a:r>
            <a:r>
              <a:rPr lang="en-US" dirty="0"/>
              <a:t>·8H</a:t>
            </a:r>
            <a:r>
              <a:rPr lang="en-US" baseline="-25000" dirty="0"/>
              <a:t>2</a:t>
            </a:r>
            <a:r>
              <a:rPr lang="en-US" dirty="0"/>
              <a:t>O</a:t>
            </a:r>
          </a:p>
        </p:txBody>
      </p:sp>
      <p:pic>
        <p:nvPicPr>
          <p:cNvPr id="4" name="Picture 2" descr="C:\Users\admin\Desktop\BORAX 1.png"/>
          <p:cNvPicPr>
            <a:picLocks noChangeAspect="1" noChangeArrowheads="1"/>
          </p:cNvPicPr>
          <p:nvPr/>
        </p:nvPicPr>
        <p:blipFill>
          <a:blip r:embed="rId3"/>
          <a:stretch>
            <a:fillRect/>
          </a:stretch>
        </p:blipFill>
        <p:spPr bwMode="auto">
          <a:xfrm>
            <a:off x="609600" y="381000"/>
            <a:ext cx="2971800" cy="1304925"/>
          </a:xfrm>
          <a:prstGeom prst="rect">
            <a:avLst/>
          </a:prstGeom>
          <a:noFill/>
        </p:spPr>
      </p:pic>
      <p:sp>
        <p:nvSpPr>
          <p:cNvPr id="5" name="Footer Placeholder 4">
            <a:extLst>
              <a:ext uri="{FF2B5EF4-FFF2-40B4-BE49-F238E27FC236}">
                <a16:creationId xmlns:a16="http://schemas.microsoft.com/office/drawing/2014/main" id="{111148B1-1985-3B4C-FAF2-E93382A5E8F8}"/>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OXIDES OF BORON</a:t>
            </a:r>
            <a:r>
              <a:rPr lang="en-US" i="1" u="sng" dirty="0">
                <a:solidFill>
                  <a:srgbClr val="FF0000"/>
                </a:solidFill>
              </a:rPr>
              <a:t>     B</a:t>
            </a:r>
            <a:r>
              <a:rPr lang="en-US" i="1" u="sng" baseline="-25000" dirty="0">
                <a:solidFill>
                  <a:srgbClr val="FF0000"/>
                </a:solidFill>
              </a:rPr>
              <a:t>2</a:t>
            </a:r>
            <a:r>
              <a:rPr lang="en-US" i="1" u="sng" dirty="0">
                <a:solidFill>
                  <a:srgbClr val="FF0000"/>
                </a:solidFill>
              </a:rPr>
              <a:t>O</a:t>
            </a:r>
            <a:r>
              <a:rPr lang="en-US" i="1" u="sng" baseline="-25000" dirty="0">
                <a:solidFill>
                  <a:srgbClr val="FF0000"/>
                </a:solidFill>
              </a:rPr>
              <a:t>3 </a:t>
            </a:r>
            <a:endParaRPr lang="en-US" i="1" u="sng" dirty="0"/>
          </a:p>
        </p:txBody>
      </p:sp>
      <p:sp>
        <p:nvSpPr>
          <p:cNvPr id="3" name="Content Placeholder 2"/>
          <p:cNvSpPr>
            <a:spLocks noGrp="1"/>
          </p:cNvSpPr>
          <p:nvPr>
            <p:ph idx="1"/>
          </p:nvPr>
        </p:nvSpPr>
        <p:spPr/>
        <p:txBody>
          <a:bodyPr>
            <a:normAutofit fontScale="85000" lnSpcReduction="10000"/>
          </a:bodyPr>
          <a:lstStyle/>
          <a:p>
            <a:r>
              <a:rPr lang="en-US" i="1" dirty="0">
                <a:solidFill>
                  <a:srgbClr val="FF0000"/>
                </a:solidFill>
              </a:rPr>
              <a:t>B</a:t>
            </a:r>
            <a:r>
              <a:rPr lang="en-US" i="1" baseline="-25000" dirty="0">
                <a:solidFill>
                  <a:srgbClr val="FF0000"/>
                </a:solidFill>
              </a:rPr>
              <a:t>2</a:t>
            </a:r>
            <a:r>
              <a:rPr lang="en-US" i="1" dirty="0">
                <a:solidFill>
                  <a:srgbClr val="FF0000"/>
                </a:solidFill>
              </a:rPr>
              <a:t>O</a:t>
            </a:r>
            <a:r>
              <a:rPr lang="en-US" i="1" baseline="-25000" dirty="0">
                <a:solidFill>
                  <a:srgbClr val="FF0000"/>
                </a:solidFill>
              </a:rPr>
              <a:t>3 </a:t>
            </a:r>
            <a:r>
              <a:rPr lang="en-US" i="1" u="sng" baseline="-25000" dirty="0">
                <a:solidFill>
                  <a:srgbClr val="FF0000"/>
                </a:solidFill>
              </a:rPr>
              <a:t>    </a:t>
            </a:r>
            <a:r>
              <a:rPr lang="en-US" dirty="0"/>
              <a:t>Boron trioxide is produced by treating </a:t>
            </a:r>
            <a:r>
              <a:rPr lang="en-US" dirty="0">
                <a:hlinkClick r:id="rId2" tooltip="Borax"/>
              </a:rPr>
              <a:t>borax</a:t>
            </a:r>
            <a:r>
              <a:rPr lang="en-US" dirty="0"/>
              <a:t> with </a:t>
            </a:r>
            <a:r>
              <a:rPr lang="en-US" dirty="0">
                <a:hlinkClick r:id="rId3" tooltip="Sulfuric acid"/>
              </a:rPr>
              <a:t>sulfuric acid</a:t>
            </a:r>
            <a:r>
              <a:rPr lang="en-US" dirty="0"/>
              <a:t> in a </a:t>
            </a:r>
            <a:r>
              <a:rPr lang="en-US" dirty="0">
                <a:hlinkClick r:id="rId4" tooltip="Fusion furnace (page does not exist)"/>
              </a:rPr>
              <a:t>fusion furnace</a:t>
            </a:r>
            <a:r>
              <a:rPr lang="en-US" dirty="0"/>
              <a:t>. At temperatures above 750 °C, the molten boron oxide layer separates out from </a:t>
            </a:r>
            <a:r>
              <a:rPr lang="en-US" dirty="0">
                <a:hlinkClick r:id="rId5" tooltip="Sodium sulfate"/>
              </a:rPr>
              <a:t>sodium sulfate</a:t>
            </a:r>
            <a:r>
              <a:rPr lang="en-US" dirty="0"/>
              <a:t>. </a:t>
            </a:r>
          </a:p>
          <a:p>
            <a:endParaRPr lang="en-US" dirty="0"/>
          </a:p>
          <a:p>
            <a:r>
              <a:rPr lang="en-US" dirty="0"/>
              <a:t> Can also be prepared from boric acid by heating boric acid.</a:t>
            </a:r>
            <a:endParaRPr lang="en-US" baseline="30000" dirty="0"/>
          </a:p>
          <a:p>
            <a:r>
              <a:rPr lang="pt-BR" dirty="0"/>
              <a:t>H</a:t>
            </a:r>
            <a:r>
              <a:rPr lang="pt-BR" baseline="-25000" dirty="0"/>
              <a:t>3</a:t>
            </a:r>
            <a:r>
              <a:rPr lang="pt-BR" dirty="0"/>
              <a:t>BO</a:t>
            </a:r>
            <a:r>
              <a:rPr lang="pt-BR" baseline="-25000" dirty="0"/>
              <a:t>3</a:t>
            </a:r>
            <a:r>
              <a:rPr lang="pt-BR" dirty="0"/>
              <a:t> → HBO</a:t>
            </a:r>
            <a:r>
              <a:rPr lang="pt-BR" baseline="-25000" dirty="0"/>
              <a:t>2</a:t>
            </a:r>
            <a:r>
              <a:rPr lang="pt-BR" dirty="0"/>
              <a:t> + H</a:t>
            </a:r>
            <a:r>
              <a:rPr lang="pt-BR" baseline="-25000" dirty="0"/>
              <a:t>2</a:t>
            </a:r>
            <a:r>
              <a:rPr lang="pt-BR" dirty="0"/>
              <a:t>O2 </a:t>
            </a:r>
          </a:p>
          <a:p>
            <a:r>
              <a:rPr lang="pt-BR" dirty="0"/>
              <a:t>HBO</a:t>
            </a:r>
            <a:r>
              <a:rPr lang="pt-BR" baseline="-25000" dirty="0"/>
              <a:t>2</a:t>
            </a:r>
            <a:r>
              <a:rPr lang="pt-BR" dirty="0"/>
              <a:t> → B</a:t>
            </a:r>
            <a:r>
              <a:rPr lang="pt-BR" baseline="-25000" dirty="0"/>
              <a:t>2</a:t>
            </a:r>
            <a:r>
              <a:rPr lang="pt-BR" dirty="0"/>
              <a:t>O</a:t>
            </a:r>
            <a:r>
              <a:rPr lang="pt-BR" baseline="-25000" dirty="0"/>
              <a:t>3</a:t>
            </a:r>
            <a:r>
              <a:rPr lang="pt-BR" dirty="0"/>
              <a:t> + H</a:t>
            </a:r>
            <a:r>
              <a:rPr lang="pt-BR" baseline="-25000" dirty="0"/>
              <a:t>2</a:t>
            </a:r>
            <a:r>
              <a:rPr lang="pt-BR" dirty="0"/>
              <a:t>O</a:t>
            </a:r>
          </a:p>
          <a:p>
            <a:r>
              <a:rPr lang="pt-BR" dirty="0"/>
              <a:t>It is therefore also called </a:t>
            </a:r>
            <a:r>
              <a:rPr lang="pt-BR" dirty="0">
                <a:solidFill>
                  <a:srgbClr val="FF0000"/>
                </a:solidFill>
              </a:rPr>
              <a:t>anhydride of orthoboric acid.</a:t>
            </a:r>
            <a:endParaRPr lang="en-US" dirty="0">
              <a:solidFill>
                <a:srgbClr val="FF0000"/>
              </a:solidFill>
            </a:endParaRPr>
          </a:p>
        </p:txBody>
      </p:sp>
      <p:sp>
        <p:nvSpPr>
          <p:cNvPr id="4" name="Footer Placeholder 3">
            <a:extLst>
              <a:ext uri="{FF2B5EF4-FFF2-40B4-BE49-F238E27FC236}">
                <a16:creationId xmlns:a16="http://schemas.microsoft.com/office/drawing/2014/main" id="{9F5509B0-E4B9-1518-C9B0-D983C49525FA}"/>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Acidic and basic oxides</a:t>
            </a:r>
          </a:p>
        </p:txBody>
      </p:sp>
      <p:sp>
        <p:nvSpPr>
          <p:cNvPr id="3" name="Content Placeholder 2"/>
          <p:cNvSpPr>
            <a:spLocks noGrp="1"/>
          </p:cNvSpPr>
          <p:nvPr>
            <p:ph idx="1"/>
          </p:nvPr>
        </p:nvSpPr>
        <p:spPr/>
        <p:txBody>
          <a:bodyPr/>
          <a:lstStyle/>
          <a:p>
            <a:r>
              <a:rPr lang="en-US" dirty="0"/>
              <a:t>Acidic oxides are the oxides of non-metals (</a:t>
            </a:r>
            <a:r>
              <a:rPr lang="en-US" dirty="0">
                <a:hlinkClick r:id="rId2" tooltip="p-Block Elements"/>
              </a:rPr>
              <a:t>Groups 14-17</a:t>
            </a:r>
            <a:r>
              <a:rPr lang="en-US" dirty="0"/>
              <a:t>) </a:t>
            </a:r>
          </a:p>
          <a:p>
            <a:r>
              <a:rPr lang="en-US" dirty="0"/>
              <a:t>Generally </a:t>
            </a:r>
            <a:r>
              <a:rPr lang="en-US" dirty="0">
                <a:hlinkClick r:id="rId3" tooltip="Inorganic Chemistry/Descriptive Chemistry/Main Group Elements/Group  1: The Alkali Metals"/>
              </a:rPr>
              <a:t>Group 1</a:t>
            </a:r>
            <a:r>
              <a:rPr lang="en-US" dirty="0"/>
              <a:t> and </a:t>
            </a:r>
            <a:r>
              <a:rPr lang="en-US" dirty="0">
                <a:hlinkClick r:id="rId4" tooltip="Inorganic Chemistry/Descriptive Chemistry/Main Group Elements/Group  2: The Alkaline Earth Metals"/>
              </a:rPr>
              <a:t>Group 2</a:t>
            </a:r>
            <a:r>
              <a:rPr lang="en-US" dirty="0"/>
              <a:t> elements form bases called base anhydrides or basic oxides .</a:t>
            </a:r>
          </a:p>
          <a:p>
            <a:r>
              <a:rPr lang="en-US" dirty="0"/>
              <a:t>In </a:t>
            </a:r>
            <a:r>
              <a:rPr lang="en-US" b="1" dirty="0">
                <a:solidFill>
                  <a:srgbClr val="FF0000"/>
                </a:solidFill>
              </a:rPr>
              <a:t>Group 13 </a:t>
            </a:r>
            <a:r>
              <a:rPr lang="en-US" dirty="0">
                <a:solidFill>
                  <a:srgbClr val="FF0000"/>
                </a:solidFill>
              </a:rPr>
              <a:t>elements ,Boron forms acidic </a:t>
            </a:r>
            <a:r>
              <a:rPr lang="en-US" dirty="0" err="1">
                <a:solidFill>
                  <a:srgbClr val="FF0000"/>
                </a:solidFill>
              </a:rPr>
              <a:t>oxide,Aluminium</a:t>
            </a:r>
            <a:r>
              <a:rPr lang="en-US" dirty="0">
                <a:solidFill>
                  <a:srgbClr val="FF0000"/>
                </a:solidFill>
              </a:rPr>
              <a:t> forms amphoteric oxide </a:t>
            </a:r>
            <a:r>
              <a:rPr lang="en-US" dirty="0"/>
              <a:t>and Thallium forms basic oxide..</a:t>
            </a:r>
          </a:p>
        </p:txBody>
      </p:sp>
      <p:sp>
        <p:nvSpPr>
          <p:cNvPr id="4" name="Footer Placeholder 3">
            <a:extLst>
              <a:ext uri="{FF2B5EF4-FFF2-40B4-BE49-F238E27FC236}">
                <a16:creationId xmlns:a16="http://schemas.microsoft.com/office/drawing/2014/main" id="{C7223FCB-CA88-3DDE-AD3D-31BADBDC8E2C}"/>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Basic character of oxides of group 13</a:t>
            </a:r>
          </a:p>
        </p:txBody>
      </p:sp>
      <p:sp>
        <p:nvSpPr>
          <p:cNvPr id="3" name="Content Placeholder 2"/>
          <p:cNvSpPr>
            <a:spLocks noGrp="1"/>
          </p:cNvSpPr>
          <p:nvPr>
            <p:ph idx="1"/>
          </p:nvPr>
        </p:nvSpPr>
        <p:spPr/>
        <p:txBody>
          <a:bodyPr>
            <a:normAutofit fontScale="62500" lnSpcReduction="20000"/>
          </a:bodyPr>
          <a:lstStyle/>
          <a:p>
            <a:r>
              <a:rPr lang="en-US" dirty="0"/>
              <a:t>The basic Character of elements depends upon the metallic character of the elements.</a:t>
            </a:r>
            <a:endParaRPr lang="en-US" sz="4000" dirty="0">
              <a:solidFill>
                <a:srgbClr val="FF0000"/>
              </a:solidFill>
            </a:endParaRPr>
          </a:p>
          <a:p>
            <a:r>
              <a:rPr lang="en-US" sz="4000" dirty="0">
                <a:solidFill>
                  <a:srgbClr val="FF0000"/>
                </a:solidFill>
              </a:rPr>
              <a:t>As the metallic character increases the </a:t>
            </a:r>
            <a:r>
              <a:rPr lang="en-US" sz="4000" dirty="0" err="1">
                <a:solidFill>
                  <a:srgbClr val="FF0000"/>
                </a:solidFill>
              </a:rPr>
              <a:t>basicity</a:t>
            </a:r>
            <a:r>
              <a:rPr lang="en-US" sz="4000" dirty="0">
                <a:solidFill>
                  <a:srgbClr val="FF0000"/>
                </a:solidFill>
              </a:rPr>
              <a:t> increases and vice versa. </a:t>
            </a:r>
          </a:p>
          <a:p>
            <a:pPr>
              <a:buNone/>
            </a:pPr>
            <a:r>
              <a:rPr lang="en-US" dirty="0"/>
              <a:t>     For any particular group the atomic radius of the elements goes high as we go down the group. Higher radii means that it would be more and more difficult for the nucleus to dominate over the </a:t>
            </a:r>
            <a:r>
              <a:rPr lang="en-US" dirty="0" err="1"/>
              <a:t>valency</a:t>
            </a:r>
            <a:r>
              <a:rPr lang="en-US" dirty="0"/>
              <a:t> shell electrons. Therefore there </a:t>
            </a:r>
            <a:r>
              <a:rPr lang="en-US" dirty="0">
                <a:solidFill>
                  <a:srgbClr val="FF0000"/>
                </a:solidFill>
              </a:rPr>
              <a:t>tendency to release electrons will increase. Therefore the metallic characteristics will increase which will also increase the </a:t>
            </a:r>
            <a:r>
              <a:rPr lang="en-US" dirty="0" err="1">
                <a:solidFill>
                  <a:srgbClr val="FF0000"/>
                </a:solidFill>
              </a:rPr>
              <a:t>basicity</a:t>
            </a:r>
            <a:r>
              <a:rPr lang="en-US" dirty="0">
                <a:solidFill>
                  <a:srgbClr val="FF0000"/>
                </a:solidFill>
              </a:rPr>
              <a:t> of the oxides</a:t>
            </a:r>
            <a:r>
              <a:rPr lang="en-US" dirty="0"/>
              <a:t>.</a:t>
            </a:r>
          </a:p>
          <a:p>
            <a:endParaRPr lang="en-US" dirty="0"/>
          </a:p>
          <a:p>
            <a:r>
              <a:rPr lang="en-US" sz="4000" b="1" dirty="0">
                <a:solidFill>
                  <a:srgbClr val="FF0000"/>
                </a:solidFill>
              </a:rPr>
              <a:t>B</a:t>
            </a:r>
            <a:r>
              <a:rPr lang="en-US" sz="4000" b="1" baseline="-25000" dirty="0">
                <a:solidFill>
                  <a:srgbClr val="FF0000"/>
                </a:solidFill>
              </a:rPr>
              <a:t>2</a:t>
            </a:r>
            <a:r>
              <a:rPr lang="en-US" sz="4000" b="1" dirty="0">
                <a:solidFill>
                  <a:srgbClr val="FF0000"/>
                </a:solidFill>
              </a:rPr>
              <a:t>​O</a:t>
            </a:r>
            <a:r>
              <a:rPr lang="en-US" sz="4000" b="1" baseline="-25000" dirty="0">
                <a:solidFill>
                  <a:srgbClr val="FF0000"/>
                </a:solidFill>
              </a:rPr>
              <a:t>3</a:t>
            </a:r>
            <a:r>
              <a:rPr lang="en-US" sz="4000" b="1" dirty="0">
                <a:solidFill>
                  <a:srgbClr val="FF0000"/>
                </a:solidFill>
              </a:rPr>
              <a:t>​&lt;Al</a:t>
            </a:r>
            <a:r>
              <a:rPr lang="en-US" sz="4000" b="1" baseline="-25000" dirty="0">
                <a:solidFill>
                  <a:srgbClr val="FF0000"/>
                </a:solidFill>
              </a:rPr>
              <a:t>2</a:t>
            </a:r>
            <a:r>
              <a:rPr lang="en-US" sz="4000" b="1" dirty="0">
                <a:solidFill>
                  <a:srgbClr val="FF0000"/>
                </a:solidFill>
              </a:rPr>
              <a:t>​O</a:t>
            </a:r>
            <a:r>
              <a:rPr lang="en-US" sz="4000" b="1" baseline="-25000" dirty="0">
                <a:solidFill>
                  <a:srgbClr val="FF0000"/>
                </a:solidFill>
              </a:rPr>
              <a:t>3</a:t>
            </a:r>
            <a:r>
              <a:rPr lang="en-US" sz="4000" b="1" dirty="0">
                <a:solidFill>
                  <a:srgbClr val="FF0000"/>
                </a:solidFill>
              </a:rPr>
              <a:t>​&lt;Ga</a:t>
            </a:r>
            <a:r>
              <a:rPr lang="en-US" sz="4000" b="1" baseline="-25000" dirty="0">
                <a:solidFill>
                  <a:srgbClr val="FF0000"/>
                </a:solidFill>
              </a:rPr>
              <a:t>2</a:t>
            </a:r>
            <a:r>
              <a:rPr lang="en-US" sz="4000" b="1" dirty="0">
                <a:solidFill>
                  <a:srgbClr val="FF0000"/>
                </a:solidFill>
              </a:rPr>
              <a:t>​O</a:t>
            </a:r>
            <a:r>
              <a:rPr lang="en-US" sz="4000" b="1" baseline="-25000" dirty="0">
                <a:solidFill>
                  <a:srgbClr val="FF0000"/>
                </a:solidFill>
              </a:rPr>
              <a:t>3</a:t>
            </a:r>
            <a:r>
              <a:rPr lang="en-US" sz="4000" b="1" dirty="0">
                <a:solidFill>
                  <a:srgbClr val="FF0000"/>
                </a:solidFill>
              </a:rPr>
              <a:t>​&lt;In</a:t>
            </a:r>
            <a:r>
              <a:rPr lang="en-US" sz="4000" b="1" baseline="-25000" dirty="0">
                <a:solidFill>
                  <a:srgbClr val="FF0000"/>
                </a:solidFill>
              </a:rPr>
              <a:t>2</a:t>
            </a:r>
            <a:r>
              <a:rPr lang="en-US" sz="4000" b="1" dirty="0">
                <a:solidFill>
                  <a:srgbClr val="FF0000"/>
                </a:solidFill>
              </a:rPr>
              <a:t>​O</a:t>
            </a:r>
            <a:r>
              <a:rPr lang="en-US" sz="4000" b="1" baseline="-25000" dirty="0">
                <a:solidFill>
                  <a:srgbClr val="FF0000"/>
                </a:solidFill>
              </a:rPr>
              <a:t>3</a:t>
            </a:r>
            <a:r>
              <a:rPr lang="en-US" sz="4000" b="1" dirty="0">
                <a:solidFill>
                  <a:srgbClr val="FF0000"/>
                </a:solidFill>
              </a:rPr>
              <a:t>​&lt;Tl</a:t>
            </a:r>
            <a:r>
              <a:rPr lang="en-US" sz="4000" b="1" baseline="-25000" dirty="0">
                <a:solidFill>
                  <a:srgbClr val="FF0000"/>
                </a:solidFill>
              </a:rPr>
              <a:t>2</a:t>
            </a:r>
            <a:r>
              <a:rPr lang="en-US" sz="4000" b="1" dirty="0">
                <a:solidFill>
                  <a:srgbClr val="FF0000"/>
                </a:solidFill>
              </a:rPr>
              <a:t>​O</a:t>
            </a:r>
            <a:r>
              <a:rPr lang="en-US" sz="4000" b="1" baseline="-25000" dirty="0">
                <a:solidFill>
                  <a:srgbClr val="FF0000"/>
                </a:solidFill>
              </a:rPr>
              <a:t>3</a:t>
            </a:r>
            <a:r>
              <a:rPr lang="en-US" sz="4000" b="1" dirty="0">
                <a:solidFill>
                  <a:srgbClr val="FF0000"/>
                </a:solidFill>
              </a:rPr>
              <a:t>​. </a:t>
            </a:r>
          </a:p>
          <a:p>
            <a:r>
              <a:rPr lang="en-US" sz="4000" dirty="0">
                <a:solidFill>
                  <a:srgbClr val="FF0000"/>
                </a:solidFill>
              </a:rPr>
              <a:t>It is increasing order of the </a:t>
            </a:r>
            <a:r>
              <a:rPr lang="en-US" sz="4000" dirty="0" err="1">
                <a:solidFill>
                  <a:srgbClr val="FF0000"/>
                </a:solidFill>
              </a:rPr>
              <a:t>basicity</a:t>
            </a:r>
            <a:r>
              <a:rPr lang="en-US" sz="4000" dirty="0">
                <a:solidFill>
                  <a:srgbClr val="FF0000"/>
                </a:solidFill>
              </a:rPr>
              <a:t> </a:t>
            </a:r>
            <a:r>
              <a:rPr lang="en-US" dirty="0"/>
              <a:t>of the oxides of the 13 group</a:t>
            </a:r>
          </a:p>
          <a:p>
            <a:endParaRPr lang="en-US" dirty="0"/>
          </a:p>
        </p:txBody>
      </p:sp>
      <p:sp>
        <p:nvSpPr>
          <p:cNvPr id="4" name="Footer Placeholder 3">
            <a:extLst>
              <a:ext uri="{FF2B5EF4-FFF2-40B4-BE49-F238E27FC236}">
                <a16:creationId xmlns:a16="http://schemas.microsoft.com/office/drawing/2014/main" id="{7872E39F-92D5-5034-DF22-7D219FDAC385}"/>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Basic nature of hydroxides of Group 13</a:t>
            </a:r>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fontScale="92500" lnSpcReduction="10000"/>
          </a:bodyPr>
          <a:lstStyle/>
          <a:p>
            <a:r>
              <a:rPr lang="en-US" dirty="0" err="1">
                <a:solidFill>
                  <a:srgbClr val="FF0000"/>
                </a:solidFill>
              </a:rPr>
              <a:t>TlOH</a:t>
            </a:r>
            <a:r>
              <a:rPr lang="en-US" dirty="0">
                <a:solidFill>
                  <a:srgbClr val="FF0000"/>
                </a:solidFill>
              </a:rPr>
              <a:t> is a strong base </a:t>
            </a:r>
            <a:r>
              <a:rPr lang="en-US" dirty="0"/>
              <a:t>,Al(OH)3 is </a:t>
            </a:r>
            <a:r>
              <a:rPr lang="en-US" dirty="0" err="1"/>
              <a:t>amphoteric,B</a:t>
            </a:r>
            <a:r>
              <a:rPr lang="en-US" dirty="0"/>
              <a:t>(OH)3  is  Acidic.</a:t>
            </a:r>
          </a:p>
          <a:p>
            <a:r>
              <a:rPr lang="en-US" b="1" dirty="0">
                <a:solidFill>
                  <a:schemeClr val="tx2">
                    <a:lumMod val="75000"/>
                  </a:schemeClr>
                </a:solidFill>
              </a:rPr>
              <a:t>As we move down the group </a:t>
            </a:r>
            <a:r>
              <a:rPr lang="en-US" dirty="0"/>
              <a:t>from B to Al to </a:t>
            </a:r>
            <a:r>
              <a:rPr lang="en-US" dirty="0" err="1"/>
              <a:t>Tl</a:t>
            </a:r>
            <a:r>
              <a:rPr lang="en-US" dirty="0"/>
              <a:t> </a:t>
            </a:r>
            <a:r>
              <a:rPr lang="en-US" dirty="0" err="1"/>
              <a:t>ionisation</a:t>
            </a:r>
            <a:r>
              <a:rPr lang="en-US" dirty="0"/>
              <a:t> energy decreases down the group which results in weakening of M-O bond </a:t>
            </a:r>
            <a:r>
              <a:rPr lang="en-US" dirty="0" err="1"/>
              <a:t>energy.As</a:t>
            </a:r>
            <a:r>
              <a:rPr lang="en-US" dirty="0"/>
              <a:t> a result cleavage of M-O bond is facilitated and </a:t>
            </a:r>
            <a:r>
              <a:rPr lang="en-US" dirty="0" err="1"/>
              <a:t>Tl</a:t>
            </a:r>
            <a:r>
              <a:rPr lang="en-US" dirty="0"/>
              <a:t>-OH prefers to exist as </a:t>
            </a:r>
            <a:r>
              <a:rPr lang="en-US" dirty="0" err="1"/>
              <a:t>Tl</a:t>
            </a:r>
            <a:r>
              <a:rPr lang="en-US" dirty="0"/>
              <a:t> + and OH- .So it is a strong base.</a:t>
            </a:r>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normAutofit lnSpcReduction="10000"/>
          </a:bodyPr>
          <a:lstStyle/>
          <a:p>
            <a:r>
              <a:rPr lang="en-US" dirty="0"/>
              <a:t>BORON               B</a:t>
            </a:r>
          </a:p>
          <a:p>
            <a:endParaRPr lang="en-US" dirty="0"/>
          </a:p>
          <a:p>
            <a:r>
              <a:rPr lang="en-US" dirty="0"/>
              <a:t>ALUMINIUM       Al</a:t>
            </a:r>
          </a:p>
          <a:p>
            <a:endParaRPr lang="en-US" dirty="0"/>
          </a:p>
          <a:p>
            <a:r>
              <a:rPr lang="en-US" dirty="0"/>
              <a:t>GALLIUM              </a:t>
            </a:r>
            <a:r>
              <a:rPr lang="en-US" dirty="0" err="1"/>
              <a:t>Ga</a:t>
            </a:r>
            <a:endParaRPr lang="en-US" dirty="0"/>
          </a:p>
          <a:p>
            <a:endParaRPr lang="en-US" dirty="0"/>
          </a:p>
          <a:p>
            <a:r>
              <a:rPr lang="en-US" dirty="0"/>
              <a:t>INDIUM                In</a:t>
            </a:r>
          </a:p>
          <a:p>
            <a:endParaRPr lang="en-US" dirty="0"/>
          </a:p>
          <a:p>
            <a:r>
              <a:rPr lang="en-US" dirty="0"/>
              <a:t>THALLIUM             </a:t>
            </a:r>
            <a:r>
              <a:rPr lang="en-US" dirty="0" err="1"/>
              <a:t>Tl</a:t>
            </a:r>
            <a:endParaRPr lang="en-US" dirty="0"/>
          </a:p>
          <a:p>
            <a:endParaRPr lang="en-US" dirty="0"/>
          </a:p>
        </p:txBody>
      </p:sp>
      <p:sp>
        <p:nvSpPr>
          <p:cNvPr id="7" name="Down Arrow 6"/>
          <p:cNvSpPr/>
          <p:nvPr/>
        </p:nvSpPr>
        <p:spPr>
          <a:xfrm>
            <a:off x="5486400" y="2514600"/>
            <a:ext cx="484632"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5562600" y="3352800"/>
            <a:ext cx="484632"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5486400" y="4114800"/>
            <a:ext cx="484632"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5486400" y="4953000"/>
            <a:ext cx="484632"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10">
            <a:extLst>
              <a:ext uri="{FF2B5EF4-FFF2-40B4-BE49-F238E27FC236}">
                <a16:creationId xmlns:a16="http://schemas.microsoft.com/office/drawing/2014/main" id="{E30BC87F-C4A1-B84C-1221-D882550ED373}"/>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Aluminium oxide is amphoteric</a:t>
            </a:r>
          </a:p>
        </p:txBody>
      </p:sp>
      <p:sp>
        <p:nvSpPr>
          <p:cNvPr id="3" name="Content Placeholder 2"/>
          <p:cNvSpPr>
            <a:spLocks noGrp="1"/>
          </p:cNvSpPr>
          <p:nvPr>
            <p:ph idx="1"/>
          </p:nvPr>
        </p:nvSpPr>
        <p:spPr/>
        <p:txBody>
          <a:bodyPr/>
          <a:lstStyle/>
          <a:p>
            <a:r>
              <a:rPr lang="en-US" dirty="0"/>
              <a:t>Al</a:t>
            </a:r>
            <a:r>
              <a:rPr lang="en-US" baseline="-25000" dirty="0"/>
              <a:t>2</a:t>
            </a:r>
            <a:r>
              <a:rPr lang="en-US" dirty="0"/>
              <a:t>O</a:t>
            </a:r>
            <a:r>
              <a:rPr lang="en-US" baseline="-25000" dirty="0"/>
              <a:t>3</a:t>
            </a:r>
            <a:r>
              <a:rPr lang="en-US" dirty="0"/>
              <a:t> exhibits </a:t>
            </a:r>
            <a:r>
              <a:rPr lang="en-US" dirty="0">
                <a:solidFill>
                  <a:srgbClr val="FF0000"/>
                </a:solidFill>
              </a:rPr>
              <a:t>basic behavior with H</a:t>
            </a:r>
            <a:r>
              <a:rPr lang="en-US" baseline="-25000" dirty="0">
                <a:solidFill>
                  <a:srgbClr val="FF0000"/>
                </a:solidFill>
              </a:rPr>
              <a:t>2</a:t>
            </a:r>
            <a:r>
              <a:rPr lang="en-US" dirty="0">
                <a:solidFill>
                  <a:srgbClr val="FF0000"/>
                </a:solidFill>
              </a:rPr>
              <a:t>SO</a:t>
            </a:r>
            <a:r>
              <a:rPr lang="en-US" baseline="-25000" dirty="0">
                <a:solidFill>
                  <a:srgbClr val="FF0000"/>
                </a:solidFill>
              </a:rPr>
              <a:t>4</a:t>
            </a:r>
          </a:p>
          <a:p>
            <a:r>
              <a:rPr lang="en-US" dirty="0"/>
              <a:t>Al</a:t>
            </a:r>
            <a:r>
              <a:rPr lang="en-US" baseline="-25000" dirty="0"/>
              <a:t>2</a:t>
            </a:r>
            <a:r>
              <a:rPr lang="en-US" dirty="0"/>
              <a:t>O</a:t>
            </a:r>
            <a:r>
              <a:rPr lang="en-US" baseline="-25000" dirty="0"/>
              <a:t>3</a:t>
            </a:r>
            <a:r>
              <a:rPr lang="en-US" dirty="0"/>
              <a:t>+3H</a:t>
            </a:r>
            <a:r>
              <a:rPr lang="en-US" baseline="-25000" dirty="0"/>
              <a:t>2</a:t>
            </a:r>
            <a:r>
              <a:rPr lang="en-US" dirty="0"/>
              <a:t>SO</a:t>
            </a:r>
            <a:r>
              <a:rPr lang="en-US" baseline="-25000" dirty="0"/>
              <a:t>4</a:t>
            </a:r>
            <a:r>
              <a:rPr lang="en-US" dirty="0"/>
              <a:t>→Al</a:t>
            </a:r>
            <a:r>
              <a:rPr lang="en-US" baseline="-25000" dirty="0"/>
              <a:t>2</a:t>
            </a:r>
            <a:r>
              <a:rPr lang="en-US" dirty="0"/>
              <a:t>(SO</a:t>
            </a:r>
            <a:r>
              <a:rPr lang="en-US" baseline="-25000" dirty="0"/>
              <a:t>4</a:t>
            </a:r>
            <a:r>
              <a:rPr lang="en-US" dirty="0"/>
              <a:t>)</a:t>
            </a:r>
            <a:r>
              <a:rPr lang="en-US" baseline="-25000" dirty="0"/>
              <a:t>3</a:t>
            </a:r>
            <a:r>
              <a:rPr lang="en-US" dirty="0"/>
              <a:t>+3H</a:t>
            </a:r>
            <a:r>
              <a:rPr lang="en-US" baseline="-25000" dirty="0"/>
              <a:t>2</a:t>
            </a:r>
            <a:r>
              <a:rPr lang="en-US" dirty="0"/>
              <a:t>O(basic nature)</a:t>
            </a:r>
          </a:p>
          <a:p>
            <a:endParaRPr lang="en-US" dirty="0"/>
          </a:p>
          <a:p>
            <a:endParaRPr lang="en-US" dirty="0"/>
          </a:p>
          <a:p>
            <a:r>
              <a:rPr lang="en-US" dirty="0"/>
              <a:t>Al</a:t>
            </a:r>
            <a:r>
              <a:rPr lang="en-US" baseline="-25000" dirty="0"/>
              <a:t>2</a:t>
            </a:r>
            <a:r>
              <a:rPr lang="en-US" dirty="0"/>
              <a:t>O</a:t>
            </a:r>
            <a:r>
              <a:rPr lang="en-US" baseline="-25000" dirty="0"/>
              <a:t>3 </a:t>
            </a:r>
            <a:r>
              <a:rPr lang="en-US" dirty="0"/>
              <a:t> exhibits </a:t>
            </a:r>
            <a:r>
              <a:rPr lang="en-US" dirty="0">
                <a:solidFill>
                  <a:srgbClr val="FF0000"/>
                </a:solidFill>
              </a:rPr>
              <a:t>Acidic behavior with </a:t>
            </a:r>
            <a:r>
              <a:rPr lang="en-US" dirty="0" err="1">
                <a:solidFill>
                  <a:srgbClr val="FF0000"/>
                </a:solidFill>
              </a:rPr>
              <a:t>NaOH</a:t>
            </a:r>
            <a:endParaRPr lang="en-US" dirty="0">
              <a:solidFill>
                <a:srgbClr val="FF0000"/>
              </a:solidFill>
            </a:endParaRPr>
          </a:p>
          <a:p>
            <a:r>
              <a:rPr lang="en-US" dirty="0"/>
              <a:t>Al</a:t>
            </a:r>
            <a:r>
              <a:rPr lang="en-US" baseline="-25000" dirty="0"/>
              <a:t>2</a:t>
            </a:r>
            <a:r>
              <a:rPr lang="en-US" dirty="0"/>
              <a:t>O</a:t>
            </a:r>
            <a:r>
              <a:rPr lang="en-US" baseline="-25000" dirty="0"/>
              <a:t>3</a:t>
            </a:r>
            <a:r>
              <a:rPr lang="en-US" dirty="0"/>
              <a:t>+2NaOH→2NaAlO</a:t>
            </a:r>
            <a:r>
              <a:rPr lang="en-US" baseline="-25000" dirty="0"/>
              <a:t>2</a:t>
            </a:r>
            <a:r>
              <a:rPr lang="en-US" dirty="0"/>
              <a:t>+H</a:t>
            </a:r>
            <a:r>
              <a:rPr lang="en-US" baseline="-25000" dirty="0"/>
              <a:t>2</a:t>
            </a:r>
            <a:r>
              <a:rPr lang="en-US" dirty="0"/>
              <a:t>O(acidic nature)</a:t>
            </a:r>
          </a:p>
          <a:p>
            <a:endParaRPr lang="en-US" dirty="0"/>
          </a:p>
        </p:txBody>
      </p:sp>
      <p:sp>
        <p:nvSpPr>
          <p:cNvPr id="4" name="Footer Placeholder 3">
            <a:extLst>
              <a:ext uri="{FF2B5EF4-FFF2-40B4-BE49-F238E27FC236}">
                <a16:creationId xmlns:a16="http://schemas.microsoft.com/office/drawing/2014/main" id="{587725D4-8C4F-0CC0-626B-5BFC73320B9D}"/>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i="1" u="sng" dirty="0"/>
              <a:t>BOROHYDRIDE</a:t>
            </a:r>
          </a:p>
        </p:txBody>
      </p:sp>
      <p:sp>
        <p:nvSpPr>
          <p:cNvPr id="5" name="Text Placeholder 4"/>
          <p:cNvSpPr>
            <a:spLocks noGrp="1"/>
          </p:cNvSpPr>
          <p:nvPr>
            <p:ph type="body" idx="1"/>
          </p:nvPr>
        </p:nvSpPr>
        <p:spPr/>
        <p:txBody>
          <a:bodyPr/>
          <a:lstStyle/>
          <a:p>
            <a:r>
              <a:rPr lang="en-US" dirty="0"/>
              <a:t>Definition of </a:t>
            </a:r>
            <a:r>
              <a:rPr lang="en-US" i="1" dirty="0" err="1"/>
              <a:t>borohydride</a:t>
            </a:r>
            <a:endParaRPr lang="en-US" dirty="0"/>
          </a:p>
          <a:p>
            <a:endParaRPr lang="en-US" dirty="0"/>
          </a:p>
        </p:txBody>
      </p:sp>
      <p:sp>
        <p:nvSpPr>
          <p:cNvPr id="3" name="Content Placeholder 2"/>
          <p:cNvSpPr>
            <a:spLocks noGrp="1"/>
          </p:cNvSpPr>
          <p:nvPr>
            <p:ph sz="half" idx="2"/>
          </p:nvPr>
        </p:nvSpPr>
        <p:spPr/>
        <p:txBody>
          <a:bodyPr>
            <a:normAutofit fontScale="92500" lnSpcReduction="20000"/>
          </a:bodyPr>
          <a:lstStyle/>
          <a:p>
            <a:pPr fontAlgn="base"/>
            <a:r>
              <a:rPr lang="en-US" b="1" dirty="0"/>
              <a:t>A</a:t>
            </a:r>
            <a:r>
              <a:rPr lang="en-US" dirty="0"/>
              <a:t>nion BH</a:t>
            </a:r>
            <a:r>
              <a:rPr lang="en-US" baseline="-25000" dirty="0"/>
              <a:t>4</a:t>
            </a:r>
            <a:r>
              <a:rPr lang="en-US" baseline="30000" dirty="0"/>
              <a:t>−</a:t>
            </a:r>
            <a:r>
              <a:rPr lang="en-US" dirty="0"/>
              <a:t> of </a:t>
            </a:r>
            <a:r>
              <a:rPr lang="en-US" dirty="0">
                <a:hlinkClick r:id="rId2"/>
              </a:rPr>
              <a:t>boron</a:t>
            </a:r>
            <a:r>
              <a:rPr lang="en-US" dirty="0"/>
              <a:t> and hydrogen that is used especially as a reducing agent and as a source of hydrogen atoms</a:t>
            </a:r>
          </a:p>
          <a:p>
            <a:pPr fontAlgn="base"/>
            <a:r>
              <a:rPr lang="en-US" i="1" dirty="0"/>
              <a:t>also</a:t>
            </a:r>
            <a:r>
              <a:rPr lang="en-US" dirty="0"/>
              <a:t> </a:t>
            </a:r>
            <a:r>
              <a:rPr lang="en-US" b="1" dirty="0"/>
              <a:t>: </a:t>
            </a:r>
            <a:r>
              <a:rPr lang="en-US" dirty="0"/>
              <a:t>any of various compounds (as of metals) containing the </a:t>
            </a:r>
            <a:r>
              <a:rPr lang="en-US" dirty="0" err="1"/>
              <a:t>borohydride</a:t>
            </a:r>
            <a:r>
              <a:rPr lang="en-US" dirty="0"/>
              <a:t> anion</a:t>
            </a:r>
          </a:p>
          <a:p>
            <a:pPr>
              <a:buNone/>
            </a:pPr>
            <a:r>
              <a:rPr lang="en-US" dirty="0"/>
              <a:t>The most important </a:t>
            </a:r>
            <a:r>
              <a:rPr lang="en-US" dirty="0" err="1"/>
              <a:t>borohydrides</a:t>
            </a:r>
            <a:r>
              <a:rPr lang="en-US" dirty="0"/>
              <a:t> </a:t>
            </a:r>
          </a:p>
          <a:p>
            <a:pPr>
              <a:buNone/>
            </a:pPr>
            <a:r>
              <a:rPr lang="en-US" dirty="0"/>
              <a:t> </a:t>
            </a:r>
            <a:r>
              <a:rPr lang="en-US" dirty="0">
                <a:hlinkClick r:id="rId3" tooltip="Lithium borohydride"/>
              </a:rPr>
              <a:t>lithium </a:t>
            </a:r>
            <a:r>
              <a:rPr lang="en-US" dirty="0" err="1">
                <a:hlinkClick r:id="rId3" tooltip="Lithium borohydride"/>
              </a:rPr>
              <a:t>borohydride</a:t>
            </a:r>
            <a:r>
              <a:rPr lang="en-US" dirty="0"/>
              <a:t> </a:t>
            </a:r>
          </a:p>
          <a:p>
            <a:pPr>
              <a:buNone/>
            </a:pPr>
            <a:r>
              <a:rPr lang="en-US" dirty="0"/>
              <a:t> </a:t>
            </a:r>
            <a:r>
              <a:rPr lang="en-US" dirty="0">
                <a:hlinkClick r:id="rId4" tooltip="Sodium borohydride"/>
              </a:rPr>
              <a:t>sodium </a:t>
            </a:r>
            <a:r>
              <a:rPr lang="en-US" dirty="0" err="1">
                <a:hlinkClick r:id="rId4" tooltip="Sodium borohydride"/>
              </a:rPr>
              <a:t>borohydride</a:t>
            </a:r>
            <a:r>
              <a:rPr lang="en-US" dirty="0"/>
              <a:t>.</a:t>
            </a:r>
            <a:br>
              <a:rPr lang="en-US" dirty="0"/>
            </a:br>
            <a:endParaRPr lang="en-US" dirty="0"/>
          </a:p>
        </p:txBody>
      </p:sp>
      <p:sp>
        <p:nvSpPr>
          <p:cNvPr id="6" name="Text Placeholder 5"/>
          <p:cNvSpPr>
            <a:spLocks noGrp="1"/>
          </p:cNvSpPr>
          <p:nvPr>
            <p:ph type="body" sz="quarter" idx="3"/>
          </p:nvPr>
        </p:nvSpPr>
        <p:spPr/>
        <p:txBody>
          <a:bodyPr/>
          <a:lstStyle/>
          <a:p>
            <a:endParaRPr lang="en-US" dirty="0"/>
          </a:p>
        </p:txBody>
      </p:sp>
      <p:pic>
        <p:nvPicPr>
          <p:cNvPr id="8" name="Picture 2" descr="C:\Users\admin\Desktop\NABH4 2.png"/>
          <p:cNvPicPr>
            <a:picLocks noGrp="1" noChangeAspect="1" noChangeArrowheads="1"/>
          </p:cNvPicPr>
          <p:nvPr>
            <p:ph sz="quarter" idx="4"/>
          </p:nvPr>
        </p:nvPicPr>
        <p:blipFill>
          <a:blip r:embed="rId5"/>
          <a:stretch>
            <a:fillRect/>
          </a:stretch>
        </p:blipFill>
        <p:spPr bwMode="auto">
          <a:xfrm>
            <a:off x="4645025" y="2946670"/>
            <a:ext cx="4041775" cy="2407698"/>
          </a:xfrm>
          <a:prstGeom prst="rect">
            <a:avLst/>
          </a:prstGeom>
          <a:noFill/>
        </p:spPr>
      </p:pic>
      <p:sp>
        <p:nvSpPr>
          <p:cNvPr id="2" name="Footer Placeholder 1">
            <a:extLst>
              <a:ext uri="{FF2B5EF4-FFF2-40B4-BE49-F238E27FC236}">
                <a16:creationId xmlns:a16="http://schemas.microsoft.com/office/drawing/2014/main" id="{CB6CED34-ABC2-50CA-F0B0-7587D2F71160}"/>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PREARATION OF Lithium </a:t>
            </a:r>
            <a:r>
              <a:rPr lang="en-US" i="1" u="sng" dirty="0" err="1"/>
              <a:t>borohydride</a:t>
            </a:r>
            <a:endParaRPr lang="en-US" i="1" u="sng" dirty="0"/>
          </a:p>
        </p:txBody>
      </p:sp>
      <p:sp>
        <p:nvSpPr>
          <p:cNvPr id="3" name="Content Placeholder 2"/>
          <p:cNvSpPr>
            <a:spLocks noGrp="1"/>
          </p:cNvSpPr>
          <p:nvPr>
            <p:ph idx="1"/>
          </p:nvPr>
        </p:nvSpPr>
        <p:spPr/>
        <p:txBody>
          <a:bodyPr>
            <a:normAutofit fontScale="92500"/>
          </a:bodyPr>
          <a:lstStyle/>
          <a:p>
            <a:r>
              <a:rPr lang="en-US" dirty="0"/>
              <a:t>Lithium </a:t>
            </a:r>
            <a:r>
              <a:rPr lang="en-US" dirty="0" err="1"/>
              <a:t>borohydride</a:t>
            </a:r>
            <a:r>
              <a:rPr lang="en-US" dirty="0"/>
              <a:t> may be prepared by the </a:t>
            </a:r>
            <a:r>
              <a:rPr lang="en-US" dirty="0">
                <a:hlinkClick r:id="rId2" tooltip="Metathesis reaction"/>
              </a:rPr>
              <a:t>metathesis reaction</a:t>
            </a:r>
            <a:r>
              <a:rPr lang="en-US" dirty="0"/>
              <a:t> which occurs upon ball-milling the more commonly available </a:t>
            </a:r>
            <a:r>
              <a:rPr lang="en-US" dirty="0">
                <a:hlinkClick r:id="rId3" tooltip="Sodium borohydride"/>
              </a:rPr>
              <a:t>sodium </a:t>
            </a:r>
            <a:r>
              <a:rPr lang="en-US" dirty="0" err="1">
                <a:hlinkClick r:id="rId3" tooltip="Sodium borohydride"/>
              </a:rPr>
              <a:t>borohydride</a:t>
            </a:r>
            <a:r>
              <a:rPr lang="en-US" dirty="0"/>
              <a:t> and </a:t>
            </a:r>
            <a:r>
              <a:rPr lang="en-US" dirty="0">
                <a:hlinkClick r:id="rId4" tooltip="Lithium bromide"/>
              </a:rPr>
              <a:t>lithium bromide</a:t>
            </a:r>
            <a:r>
              <a:rPr lang="en-US" dirty="0"/>
              <a:t>:</a:t>
            </a:r>
            <a:endParaRPr lang="en-US" baseline="30000" dirty="0"/>
          </a:p>
          <a:p>
            <a:r>
              <a:rPr lang="en-US" dirty="0"/>
              <a:t> NaBH</a:t>
            </a:r>
            <a:r>
              <a:rPr lang="en-US" baseline="-25000" dirty="0"/>
              <a:t>4</a:t>
            </a:r>
            <a:r>
              <a:rPr lang="en-US" dirty="0"/>
              <a:t> + </a:t>
            </a:r>
            <a:r>
              <a:rPr lang="en-US" dirty="0" err="1"/>
              <a:t>LiBr</a:t>
            </a:r>
            <a:r>
              <a:rPr lang="en-US" dirty="0"/>
              <a:t> → </a:t>
            </a:r>
            <a:r>
              <a:rPr lang="en-US" dirty="0" err="1"/>
              <a:t>NaBr</a:t>
            </a:r>
            <a:r>
              <a:rPr lang="en-US" dirty="0"/>
              <a:t> + LiBH</a:t>
            </a:r>
            <a:r>
              <a:rPr lang="en-US" baseline="-25000" dirty="0"/>
              <a:t>4</a:t>
            </a:r>
          </a:p>
          <a:p>
            <a:r>
              <a:rPr lang="en-US" dirty="0"/>
              <a:t>Alternatively it may be synthesized by treating </a:t>
            </a:r>
            <a:r>
              <a:rPr lang="en-US" u="sng" dirty="0">
                <a:hlinkClick r:id="rId5"/>
              </a:rPr>
              <a:t>boron </a:t>
            </a:r>
            <a:r>
              <a:rPr lang="en-US" u="sng" dirty="0" err="1">
                <a:hlinkClick r:id="rId5"/>
              </a:rPr>
              <a:t>trifluoride</a:t>
            </a:r>
            <a:r>
              <a:rPr lang="en-US" dirty="0"/>
              <a:t> with </a:t>
            </a:r>
            <a:r>
              <a:rPr lang="en-US" dirty="0">
                <a:hlinkClick r:id="rId6" tooltip="Lithium hydride"/>
              </a:rPr>
              <a:t>lithium hydride</a:t>
            </a:r>
            <a:r>
              <a:rPr lang="en-US" dirty="0"/>
              <a:t> in </a:t>
            </a:r>
            <a:r>
              <a:rPr lang="en-US" dirty="0">
                <a:hlinkClick r:id="rId7" tooltip="Diethyl ether"/>
              </a:rPr>
              <a:t>diethyl ether</a:t>
            </a:r>
            <a:r>
              <a:rPr lang="en-US" dirty="0"/>
              <a:t>:</a:t>
            </a:r>
            <a:endParaRPr lang="en-US" baseline="30000" dirty="0"/>
          </a:p>
          <a:p>
            <a:r>
              <a:rPr lang="en-US" dirty="0"/>
              <a:t> BF</a:t>
            </a:r>
            <a:r>
              <a:rPr lang="en-US" baseline="-25000" dirty="0"/>
              <a:t>3</a:t>
            </a:r>
            <a:r>
              <a:rPr lang="en-US" dirty="0"/>
              <a:t> + 4 </a:t>
            </a:r>
            <a:r>
              <a:rPr lang="en-US" dirty="0" err="1"/>
              <a:t>LiH</a:t>
            </a:r>
            <a:r>
              <a:rPr lang="en-US" dirty="0"/>
              <a:t> → LiBH</a:t>
            </a:r>
            <a:r>
              <a:rPr lang="en-US" baseline="-25000" dirty="0"/>
              <a:t>4</a:t>
            </a:r>
            <a:r>
              <a:rPr lang="en-US" dirty="0"/>
              <a:t> + 3 </a:t>
            </a:r>
            <a:r>
              <a:rPr lang="en-US" dirty="0" err="1"/>
              <a:t>LiF</a:t>
            </a:r>
            <a:endParaRPr lang="en-US" dirty="0"/>
          </a:p>
        </p:txBody>
      </p:sp>
      <p:sp>
        <p:nvSpPr>
          <p:cNvPr id="4" name="Footer Placeholder 3">
            <a:extLst>
              <a:ext uri="{FF2B5EF4-FFF2-40B4-BE49-F238E27FC236}">
                <a16:creationId xmlns:a16="http://schemas.microsoft.com/office/drawing/2014/main" id="{E48EC5FE-C3E4-DA0F-5F5B-2A1BF8268D8E}"/>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u="sng" dirty="0"/>
              <a:t>Properties of Lithium </a:t>
            </a:r>
            <a:r>
              <a:rPr lang="en-US" i="1" u="sng" dirty="0" err="1"/>
              <a:t>borohydride</a:t>
            </a:r>
            <a:endParaRPr lang="en-US" i="1" u="sng" dirty="0"/>
          </a:p>
        </p:txBody>
      </p:sp>
      <p:sp>
        <p:nvSpPr>
          <p:cNvPr id="3" name="Content Placeholder 2"/>
          <p:cNvSpPr>
            <a:spLocks noGrp="1"/>
          </p:cNvSpPr>
          <p:nvPr>
            <p:ph idx="1"/>
          </p:nvPr>
        </p:nvSpPr>
        <p:spPr/>
        <p:txBody>
          <a:bodyPr>
            <a:normAutofit fontScale="92500"/>
          </a:bodyPr>
          <a:lstStyle/>
          <a:p>
            <a:r>
              <a:rPr lang="en-US" dirty="0"/>
              <a:t>Lithium </a:t>
            </a:r>
            <a:r>
              <a:rPr lang="en-US" dirty="0" err="1"/>
              <a:t>borohydride</a:t>
            </a:r>
            <a:r>
              <a:rPr lang="en-US" dirty="0"/>
              <a:t> is a stronger reducing agent than </a:t>
            </a:r>
            <a:r>
              <a:rPr lang="en-US" dirty="0">
                <a:hlinkClick r:id="rId2" tooltip="Sodium borohydride"/>
              </a:rPr>
              <a:t>sodium </a:t>
            </a:r>
            <a:r>
              <a:rPr lang="en-US" dirty="0" err="1">
                <a:hlinkClick r:id="rId2" tooltip="Sodium borohydride"/>
              </a:rPr>
              <a:t>borohydride</a:t>
            </a:r>
            <a:r>
              <a:rPr lang="en-US" dirty="0" err="1"/>
              <a:t>.In</a:t>
            </a:r>
            <a:r>
              <a:rPr lang="en-US" dirty="0"/>
              <a:t> mixtures of </a:t>
            </a:r>
            <a:r>
              <a:rPr lang="en-US" dirty="0">
                <a:hlinkClick r:id="rId3" tooltip="Methanol"/>
              </a:rPr>
              <a:t>methanol</a:t>
            </a:r>
            <a:r>
              <a:rPr lang="en-US" dirty="0"/>
              <a:t> and </a:t>
            </a:r>
            <a:r>
              <a:rPr lang="en-US" dirty="0">
                <a:hlinkClick r:id="rId4" tooltip="Diethyl ether"/>
              </a:rPr>
              <a:t>diethyl ether</a:t>
            </a:r>
            <a:r>
              <a:rPr lang="en-US" dirty="0"/>
              <a:t>, lithium </a:t>
            </a:r>
            <a:r>
              <a:rPr lang="en-US" dirty="0" err="1"/>
              <a:t>borohydride</a:t>
            </a:r>
            <a:r>
              <a:rPr lang="en-US" dirty="0"/>
              <a:t> is able to reduce esters to alcohols and </a:t>
            </a:r>
            <a:r>
              <a:rPr lang="en-US" dirty="0">
                <a:hlinkClick r:id="rId5" tooltip="Primary (chemistry)"/>
              </a:rPr>
              <a:t>primary</a:t>
            </a:r>
            <a:r>
              <a:rPr lang="en-US" dirty="0"/>
              <a:t> </a:t>
            </a:r>
            <a:r>
              <a:rPr lang="en-US" dirty="0">
                <a:hlinkClick r:id="rId6" tooltip="Amide"/>
              </a:rPr>
              <a:t>amides</a:t>
            </a:r>
            <a:r>
              <a:rPr lang="en-US" dirty="0"/>
              <a:t> to </a:t>
            </a:r>
            <a:r>
              <a:rPr lang="en-US" dirty="0">
                <a:hlinkClick r:id="rId7" tooltip="Amine"/>
              </a:rPr>
              <a:t>amines</a:t>
            </a:r>
            <a:r>
              <a:rPr lang="en-US" dirty="0"/>
              <a:t>.</a:t>
            </a:r>
            <a:endParaRPr lang="en-US" baseline="30000" dirty="0"/>
          </a:p>
          <a:p>
            <a:r>
              <a:rPr lang="en-US" dirty="0"/>
              <a:t> In contrast, </a:t>
            </a:r>
            <a:r>
              <a:rPr lang="en-US" dirty="0">
                <a:solidFill>
                  <a:srgbClr val="FF0000"/>
                </a:solidFill>
              </a:rPr>
              <a:t>these substrates are unaffected by sodium </a:t>
            </a:r>
            <a:r>
              <a:rPr lang="en-US" dirty="0" err="1">
                <a:solidFill>
                  <a:srgbClr val="FF0000"/>
                </a:solidFill>
              </a:rPr>
              <a:t>borohydride</a:t>
            </a:r>
            <a:r>
              <a:rPr lang="en-US" dirty="0">
                <a:solidFill>
                  <a:srgbClr val="FF0000"/>
                </a:solidFill>
              </a:rPr>
              <a:t>. The enhanced reactivity is attributed to the polarization of the carbonyl substrate by </a:t>
            </a:r>
            <a:r>
              <a:rPr lang="en-US" dirty="0" err="1">
                <a:solidFill>
                  <a:srgbClr val="FF0000"/>
                </a:solidFill>
              </a:rPr>
              <a:t>complexation</a:t>
            </a:r>
            <a:r>
              <a:rPr lang="en-US" dirty="0">
                <a:solidFill>
                  <a:srgbClr val="FF0000"/>
                </a:solidFill>
              </a:rPr>
              <a:t> to the lithium </a:t>
            </a:r>
            <a:r>
              <a:rPr lang="en-US" dirty="0" err="1">
                <a:solidFill>
                  <a:srgbClr val="FF0000"/>
                </a:solidFill>
              </a:rPr>
              <a:t>cation</a:t>
            </a:r>
            <a:r>
              <a:rPr lang="en-US" dirty="0"/>
              <a:t>.</a:t>
            </a:r>
            <a:r>
              <a:rPr lang="en-US" baseline="30000" dirty="0">
                <a:hlinkClick r:id="rId8"/>
              </a:rPr>
              <a:t>[</a:t>
            </a:r>
            <a:endParaRPr lang="en-US" dirty="0"/>
          </a:p>
        </p:txBody>
      </p:sp>
      <p:sp>
        <p:nvSpPr>
          <p:cNvPr id="4" name="Footer Placeholder 3">
            <a:extLst>
              <a:ext uri="{FF2B5EF4-FFF2-40B4-BE49-F238E27FC236}">
                <a16:creationId xmlns:a16="http://schemas.microsoft.com/office/drawing/2014/main" id="{BE0FDF7C-57CB-2938-BC57-DEE1B349927D}"/>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i="1" u="sng" dirty="0"/>
              <a:t>Commercial NaBH</a:t>
            </a:r>
            <a:r>
              <a:rPr lang="en-US" i="1" u="sng" baseline="-25000" dirty="0"/>
              <a:t>4</a:t>
            </a:r>
            <a:r>
              <a:rPr lang="en-US" i="1" u="sng" dirty="0"/>
              <a:t> production</a:t>
            </a:r>
          </a:p>
        </p:txBody>
      </p:sp>
      <p:sp>
        <p:nvSpPr>
          <p:cNvPr id="3" name="Content Placeholder 2"/>
          <p:cNvSpPr>
            <a:spLocks noGrp="1"/>
          </p:cNvSpPr>
          <p:nvPr>
            <p:ph idx="1"/>
          </p:nvPr>
        </p:nvSpPr>
        <p:spPr/>
        <p:txBody>
          <a:bodyPr>
            <a:normAutofit fontScale="92500"/>
          </a:bodyPr>
          <a:lstStyle/>
          <a:p>
            <a:r>
              <a:rPr lang="en-US" dirty="0"/>
              <a:t>For commercial NaBH</a:t>
            </a:r>
            <a:r>
              <a:rPr lang="en-US" baseline="-25000" dirty="0"/>
              <a:t>4</a:t>
            </a:r>
            <a:r>
              <a:rPr lang="en-US" dirty="0"/>
              <a:t> production, the Brown-Schlesinger process and the </a:t>
            </a:r>
            <a:r>
              <a:rPr lang="en-US" dirty="0">
                <a:hlinkClick r:id="rId2" tooltip="Bayer process"/>
              </a:rPr>
              <a:t>Bayer process</a:t>
            </a:r>
            <a:r>
              <a:rPr lang="en-US" dirty="0"/>
              <a:t> are the most popular methods.</a:t>
            </a:r>
          </a:p>
          <a:p>
            <a:r>
              <a:rPr lang="en-US" dirty="0"/>
              <a:t> In the Brown-Schlesinger process Sodium </a:t>
            </a:r>
            <a:r>
              <a:rPr lang="en-US" dirty="0" err="1"/>
              <a:t>borohydride</a:t>
            </a:r>
            <a:r>
              <a:rPr lang="en-US" dirty="0"/>
              <a:t> is industrially prepared from </a:t>
            </a:r>
            <a:r>
              <a:rPr lang="en-US" dirty="0">
                <a:hlinkClick r:id="rId3" tooltip="Sodium hydride"/>
              </a:rPr>
              <a:t>sodium hydride</a:t>
            </a:r>
            <a:r>
              <a:rPr lang="en-US" dirty="0"/>
              <a:t> (produced by reacting Na and H</a:t>
            </a:r>
            <a:r>
              <a:rPr lang="en-US" baseline="-25000" dirty="0"/>
              <a:t>2</a:t>
            </a:r>
            <a:r>
              <a:rPr lang="en-US" dirty="0"/>
              <a:t>) and </a:t>
            </a:r>
            <a:r>
              <a:rPr lang="en-US" dirty="0" err="1">
                <a:hlinkClick r:id="rId4" tooltip="Trimethyl borate"/>
              </a:rPr>
              <a:t>trimethyl</a:t>
            </a:r>
            <a:r>
              <a:rPr lang="en-US" dirty="0">
                <a:hlinkClick r:id="rId4" tooltip="Trimethyl borate"/>
              </a:rPr>
              <a:t> borate</a:t>
            </a:r>
            <a:r>
              <a:rPr lang="en-US" dirty="0"/>
              <a:t> at 250–270 °C:</a:t>
            </a:r>
          </a:p>
          <a:p>
            <a:r>
              <a:rPr lang="en-US" dirty="0"/>
              <a:t>B(OCH</a:t>
            </a:r>
            <a:r>
              <a:rPr lang="en-US" baseline="-25000" dirty="0"/>
              <a:t>3</a:t>
            </a:r>
            <a:r>
              <a:rPr lang="en-US" dirty="0"/>
              <a:t>)</a:t>
            </a:r>
            <a:r>
              <a:rPr lang="en-US" baseline="-25000" dirty="0"/>
              <a:t>3</a:t>
            </a:r>
            <a:r>
              <a:rPr lang="en-US" dirty="0"/>
              <a:t> + 4 </a:t>
            </a:r>
            <a:r>
              <a:rPr lang="en-US" dirty="0" err="1"/>
              <a:t>NaH</a:t>
            </a:r>
            <a:r>
              <a:rPr lang="en-US" dirty="0"/>
              <a:t> → NaBH</a:t>
            </a:r>
            <a:r>
              <a:rPr lang="en-US" baseline="-25000" dirty="0"/>
              <a:t>4</a:t>
            </a:r>
            <a:r>
              <a:rPr lang="en-US" dirty="0"/>
              <a:t> + 3 NaOCH</a:t>
            </a:r>
            <a:r>
              <a:rPr lang="en-US" baseline="-25000" dirty="0"/>
              <a:t>3</a:t>
            </a:r>
            <a:br>
              <a:rPr lang="en-US" dirty="0"/>
            </a:br>
            <a:endParaRPr lang="en-US" dirty="0"/>
          </a:p>
        </p:txBody>
      </p:sp>
      <p:sp>
        <p:nvSpPr>
          <p:cNvPr id="2" name="Footer Placeholder 1">
            <a:extLst>
              <a:ext uri="{FF2B5EF4-FFF2-40B4-BE49-F238E27FC236}">
                <a16:creationId xmlns:a16="http://schemas.microsoft.com/office/drawing/2014/main" id="{C1ABED61-BD45-A902-CA98-16071826A033}"/>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u="sng" dirty="0"/>
              <a:t>Preparation of sodium </a:t>
            </a:r>
            <a:r>
              <a:rPr lang="en-US" i="1" u="sng" dirty="0" err="1"/>
              <a:t>borohydride</a:t>
            </a:r>
            <a:endParaRPr lang="en-US" i="1" u="sng" dirty="0"/>
          </a:p>
        </p:txBody>
      </p:sp>
      <p:sp>
        <p:nvSpPr>
          <p:cNvPr id="3" name="Content Placeholder 2"/>
          <p:cNvSpPr>
            <a:spLocks noGrp="1"/>
          </p:cNvSpPr>
          <p:nvPr>
            <p:ph idx="1"/>
          </p:nvPr>
        </p:nvSpPr>
        <p:spPr/>
        <p:txBody>
          <a:bodyPr>
            <a:normAutofit fontScale="85000" lnSpcReduction="20000"/>
          </a:bodyPr>
          <a:lstStyle/>
          <a:p>
            <a:r>
              <a:rPr lang="en-US" dirty="0"/>
              <a:t>  Bayer process is based on the reaction among </a:t>
            </a:r>
            <a:r>
              <a:rPr lang="en-US" dirty="0">
                <a:hlinkClick r:id="rId2" tooltip="Borax"/>
              </a:rPr>
              <a:t>borax</a:t>
            </a:r>
            <a:r>
              <a:rPr lang="en-US" dirty="0"/>
              <a:t> (Na</a:t>
            </a:r>
            <a:r>
              <a:rPr lang="en-US" baseline="-25000" dirty="0"/>
              <a:t>2</a:t>
            </a:r>
            <a:r>
              <a:rPr lang="en-US" dirty="0"/>
              <a:t>B</a:t>
            </a:r>
            <a:r>
              <a:rPr lang="en-US" baseline="-25000" dirty="0"/>
              <a:t>4</a:t>
            </a:r>
            <a:r>
              <a:rPr lang="en-US" dirty="0"/>
              <a:t>O</a:t>
            </a:r>
            <a:r>
              <a:rPr lang="en-US" baseline="-25000" dirty="0"/>
              <a:t>7</a:t>
            </a:r>
            <a:r>
              <a:rPr lang="en-US" dirty="0"/>
              <a:t>), Na, H</a:t>
            </a:r>
            <a:r>
              <a:rPr lang="en-US" baseline="-25000" dirty="0"/>
              <a:t>2</a:t>
            </a:r>
            <a:r>
              <a:rPr lang="en-US" dirty="0"/>
              <a:t>, and </a:t>
            </a:r>
            <a:r>
              <a:rPr lang="en-US" dirty="0">
                <a:hlinkClick r:id="rId3" tooltip="Silicon oxide"/>
              </a:rPr>
              <a:t>silicon oxide</a:t>
            </a:r>
            <a:r>
              <a:rPr lang="en-US" dirty="0"/>
              <a:t> (SiO</a:t>
            </a:r>
            <a:r>
              <a:rPr lang="en-US" baseline="-25000" dirty="0"/>
              <a:t>2</a:t>
            </a:r>
            <a:r>
              <a:rPr lang="en-US" dirty="0"/>
              <a:t>) at 700 °C producing sodium </a:t>
            </a:r>
            <a:r>
              <a:rPr lang="en-US" dirty="0" err="1"/>
              <a:t>borohydride</a:t>
            </a:r>
            <a:r>
              <a:rPr lang="en-US" dirty="0"/>
              <a:t> and sodium silicate</a:t>
            </a:r>
          </a:p>
          <a:p>
            <a:r>
              <a:rPr lang="en-US" dirty="0"/>
              <a:t>Na</a:t>
            </a:r>
            <a:r>
              <a:rPr lang="en-US" baseline="-25000" dirty="0"/>
              <a:t>2</a:t>
            </a:r>
            <a:r>
              <a:rPr lang="en-US" dirty="0"/>
              <a:t>B</a:t>
            </a:r>
            <a:r>
              <a:rPr lang="en-US" baseline="-25000" dirty="0"/>
              <a:t>4</a:t>
            </a:r>
            <a:r>
              <a:rPr lang="en-US" dirty="0"/>
              <a:t>O</a:t>
            </a:r>
            <a:r>
              <a:rPr lang="en-US" baseline="-25000" dirty="0"/>
              <a:t>7</a:t>
            </a:r>
            <a:r>
              <a:rPr lang="en-US" dirty="0"/>
              <a:t> + 16 Na + 8 H</a:t>
            </a:r>
            <a:r>
              <a:rPr lang="en-US" baseline="-25000" dirty="0"/>
              <a:t>2</a:t>
            </a:r>
            <a:r>
              <a:rPr lang="en-US" dirty="0"/>
              <a:t> + 7 SiO</a:t>
            </a:r>
            <a:r>
              <a:rPr lang="en-US" baseline="-25000" dirty="0"/>
              <a:t>2</a:t>
            </a:r>
            <a:r>
              <a:rPr lang="en-US" dirty="0"/>
              <a:t> → 4 NaBH</a:t>
            </a:r>
            <a:r>
              <a:rPr lang="en-US" baseline="-25000" dirty="0"/>
              <a:t>4</a:t>
            </a:r>
            <a:r>
              <a:rPr lang="en-US" dirty="0"/>
              <a:t> + 7 Na</a:t>
            </a:r>
            <a:r>
              <a:rPr lang="en-US" baseline="-25000" dirty="0"/>
              <a:t>2</a:t>
            </a:r>
            <a:r>
              <a:rPr lang="en-US" dirty="0"/>
              <a:t>SiO</a:t>
            </a:r>
            <a:r>
              <a:rPr lang="en-US" baseline="-25000" dirty="0"/>
              <a:t>3</a:t>
            </a:r>
          </a:p>
          <a:p>
            <a:r>
              <a:rPr lang="en-US" dirty="0"/>
              <a:t>There is currently an effort to modify the Bayer Process by employing the less expensive reducing metal magnesium (Mg) in place of sodium. Reactions such as:</a:t>
            </a:r>
          </a:p>
          <a:p>
            <a:r>
              <a:rPr lang="en-US" dirty="0"/>
              <a:t>8 MgH</a:t>
            </a:r>
            <a:r>
              <a:rPr lang="en-US" baseline="-25000" dirty="0"/>
              <a:t>2</a:t>
            </a:r>
            <a:r>
              <a:rPr lang="en-US" dirty="0"/>
              <a:t> + Na</a:t>
            </a:r>
            <a:r>
              <a:rPr lang="en-US" baseline="-25000" dirty="0"/>
              <a:t>2</a:t>
            </a:r>
            <a:r>
              <a:rPr lang="en-US" dirty="0"/>
              <a:t>B</a:t>
            </a:r>
            <a:r>
              <a:rPr lang="en-US" baseline="-25000" dirty="0"/>
              <a:t>4</a:t>
            </a:r>
            <a:r>
              <a:rPr lang="en-US" dirty="0"/>
              <a:t>O</a:t>
            </a:r>
            <a:r>
              <a:rPr lang="en-US" baseline="-25000" dirty="0"/>
              <a:t>7</a:t>
            </a:r>
            <a:r>
              <a:rPr lang="en-US" dirty="0"/>
              <a:t> + Na</a:t>
            </a:r>
            <a:r>
              <a:rPr lang="en-US" baseline="-25000" dirty="0"/>
              <a:t>2</a:t>
            </a:r>
            <a:r>
              <a:rPr lang="en-US" dirty="0"/>
              <a:t>CO</a:t>
            </a:r>
            <a:r>
              <a:rPr lang="en-US" baseline="-25000" dirty="0"/>
              <a:t>3</a:t>
            </a:r>
            <a:r>
              <a:rPr lang="en-US" dirty="0"/>
              <a:t> → 4 NaBH</a:t>
            </a:r>
            <a:r>
              <a:rPr lang="en-US" baseline="-25000" dirty="0"/>
              <a:t>4</a:t>
            </a:r>
            <a:r>
              <a:rPr lang="en-US" dirty="0"/>
              <a:t> + 8 </a:t>
            </a:r>
            <a:r>
              <a:rPr lang="en-US" dirty="0" err="1"/>
              <a:t>MgO</a:t>
            </a:r>
            <a:r>
              <a:rPr lang="en-US" dirty="0"/>
              <a:t> + CO</a:t>
            </a:r>
            <a:r>
              <a:rPr lang="en-US" baseline="-25000" dirty="0"/>
              <a:t>2</a:t>
            </a:r>
            <a:r>
              <a:rPr lang="en-US" dirty="0"/>
              <a:t>and</a:t>
            </a:r>
          </a:p>
          <a:p>
            <a:r>
              <a:rPr lang="en-US" dirty="0"/>
              <a:t>2 MgH</a:t>
            </a:r>
            <a:r>
              <a:rPr lang="en-US" baseline="-25000" dirty="0"/>
              <a:t>2</a:t>
            </a:r>
            <a:r>
              <a:rPr lang="en-US" dirty="0"/>
              <a:t> + NaBO</a:t>
            </a:r>
            <a:r>
              <a:rPr lang="en-US" baseline="-25000" dirty="0"/>
              <a:t>2</a:t>
            </a:r>
            <a:r>
              <a:rPr lang="en-US" dirty="0"/>
              <a:t> → NaBH</a:t>
            </a:r>
            <a:r>
              <a:rPr lang="en-US" baseline="-25000" dirty="0"/>
              <a:t>4</a:t>
            </a:r>
            <a:r>
              <a:rPr lang="en-US" dirty="0"/>
              <a:t> + 2 </a:t>
            </a:r>
            <a:r>
              <a:rPr lang="en-US" dirty="0" err="1"/>
              <a:t>MgO</a:t>
            </a:r>
            <a:r>
              <a:rPr lang="en-US" dirty="0"/>
              <a:t>     are promising modifications to the Bayer Process.</a:t>
            </a:r>
          </a:p>
          <a:p>
            <a:endParaRPr lang="en-US" dirty="0"/>
          </a:p>
        </p:txBody>
      </p:sp>
      <p:sp>
        <p:nvSpPr>
          <p:cNvPr id="4" name="Footer Placeholder 3">
            <a:extLst>
              <a:ext uri="{FF2B5EF4-FFF2-40B4-BE49-F238E27FC236}">
                <a16:creationId xmlns:a16="http://schemas.microsoft.com/office/drawing/2014/main" id="{8CF564D2-AF7C-8DD8-7C5B-3E4F41EDDD69}"/>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PROPERTIES OF Sodium </a:t>
            </a:r>
            <a:r>
              <a:rPr lang="en-US" i="1" u="sng" dirty="0" err="1"/>
              <a:t>Borohydride</a:t>
            </a:r>
            <a:endParaRPr lang="en-US" i="1" u="sng" dirty="0"/>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normAutofit fontScale="77500" lnSpcReduction="20000"/>
          </a:bodyPr>
          <a:lstStyle/>
          <a:p>
            <a:r>
              <a:rPr lang="en-US" dirty="0"/>
              <a:t>NaBH</a:t>
            </a:r>
            <a:r>
              <a:rPr lang="en-US" baseline="-25000" dirty="0"/>
              <a:t>4</a:t>
            </a:r>
            <a:r>
              <a:rPr lang="en-US" dirty="0"/>
              <a:t> </a:t>
            </a:r>
            <a:r>
              <a:rPr lang="en-US" dirty="0">
                <a:hlinkClick r:id="rId2" tooltip="Carbonyl reduction"/>
              </a:rPr>
              <a:t>reduces many organic carbonyls</a:t>
            </a:r>
            <a:r>
              <a:rPr lang="en-US" dirty="0"/>
              <a:t>, depending on the precise conditions. Most typically, it is used in the laboratory for converting </a:t>
            </a:r>
            <a:r>
              <a:rPr lang="en-US" dirty="0" err="1"/>
              <a:t>ketones</a:t>
            </a:r>
            <a:r>
              <a:rPr lang="en-US" dirty="0"/>
              <a:t> and </a:t>
            </a:r>
            <a:r>
              <a:rPr lang="en-US" dirty="0" err="1"/>
              <a:t>aldehydes</a:t>
            </a:r>
            <a:r>
              <a:rPr lang="en-US" dirty="0"/>
              <a:t> to alcohols. It efficiently reduces </a:t>
            </a:r>
            <a:r>
              <a:rPr lang="en-US" dirty="0" err="1">
                <a:hlinkClick r:id="rId3" tooltip="Acyl chloride"/>
              </a:rPr>
              <a:t>acyl</a:t>
            </a:r>
            <a:r>
              <a:rPr lang="en-US" dirty="0">
                <a:hlinkClick r:id="rId3" tooltip="Acyl chloride"/>
              </a:rPr>
              <a:t> chlorides</a:t>
            </a:r>
            <a:r>
              <a:rPr lang="en-US" dirty="0"/>
              <a:t>, </a:t>
            </a:r>
            <a:r>
              <a:rPr lang="en-US" dirty="0">
                <a:hlinkClick r:id="rId4" tooltip="Organic acid anhydride"/>
              </a:rPr>
              <a:t>anhydrides</a:t>
            </a:r>
            <a:r>
              <a:rPr lang="en-US" dirty="0"/>
              <a:t>, α-</a:t>
            </a:r>
            <a:r>
              <a:rPr lang="en-US" dirty="0" err="1"/>
              <a:t>hydroxy</a:t>
            </a:r>
            <a:r>
              <a:rPr lang="en-US" dirty="0" err="1">
                <a:hlinkClick r:id="rId5" tooltip="Lactonase"/>
              </a:rPr>
              <a:t>lactones</a:t>
            </a:r>
            <a:r>
              <a:rPr lang="en-US" dirty="0"/>
              <a:t>, </a:t>
            </a:r>
            <a:r>
              <a:rPr lang="en-US" dirty="0" err="1">
                <a:hlinkClick r:id="rId6" tooltip="Thioester"/>
              </a:rPr>
              <a:t>thioesters</a:t>
            </a:r>
            <a:r>
              <a:rPr lang="en-US" dirty="0"/>
              <a:t>, and </a:t>
            </a:r>
            <a:r>
              <a:rPr lang="en-US" dirty="0">
                <a:hlinkClick r:id="rId7" tooltip="Imine"/>
              </a:rPr>
              <a:t>imines</a:t>
            </a:r>
            <a:r>
              <a:rPr lang="en-US" dirty="0"/>
              <a:t> at room temperature or below.</a:t>
            </a:r>
          </a:p>
          <a:p>
            <a:r>
              <a:rPr lang="en-US" dirty="0"/>
              <a:t> It reduces esters slowly and inefficiently with excess reagent and/or elevated temperatures, </a:t>
            </a:r>
            <a:r>
              <a:rPr lang="en-US" dirty="0">
                <a:solidFill>
                  <a:srgbClr val="FF0000"/>
                </a:solidFill>
              </a:rPr>
              <a:t>while carboxylic acids and amides are not reduced at all.</a:t>
            </a:r>
          </a:p>
        </p:txBody>
      </p:sp>
      <p:sp>
        <p:nvSpPr>
          <p:cNvPr id="5" name="Text Placeholder 4"/>
          <p:cNvSpPr>
            <a:spLocks noGrp="1"/>
          </p:cNvSpPr>
          <p:nvPr>
            <p:ph type="body" sz="quarter" idx="3"/>
          </p:nvPr>
        </p:nvSpPr>
        <p:spPr/>
        <p:txBody>
          <a:bodyPr/>
          <a:lstStyle/>
          <a:p>
            <a:endParaRPr lang="en-US"/>
          </a:p>
        </p:txBody>
      </p:sp>
      <p:pic>
        <p:nvPicPr>
          <p:cNvPr id="2050" name="Picture 2" descr="C:\Users\admin\Desktop\NABH4 1.png"/>
          <p:cNvPicPr>
            <a:picLocks noGrp="1" noChangeAspect="1" noChangeArrowheads="1"/>
          </p:cNvPicPr>
          <p:nvPr>
            <p:ph sz="quarter" idx="4"/>
          </p:nvPr>
        </p:nvPicPr>
        <p:blipFill>
          <a:blip r:embed="rId8"/>
          <a:stretch>
            <a:fillRect/>
          </a:stretch>
        </p:blipFill>
        <p:spPr bwMode="auto">
          <a:xfrm>
            <a:off x="4645025" y="2597429"/>
            <a:ext cx="4041775" cy="3106179"/>
          </a:xfrm>
          <a:prstGeom prst="rect">
            <a:avLst/>
          </a:prstGeom>
          <a:noFill/>
        </p:spPr>
      </p:pic>
      <p:sp>
        <p:nvSpPr>
          <p:cNvPr id="6" name="Footer Placeholder 5">
            <a:extLst>
              <a:ext uri="{FF2B5EF4-FFF2-40B4-BE49-F238E27FC236}">
                <a16:creationId xmlns:a16="http://schemas.microsoft.com/office/drawing/2014/main" id="{178D8D7B-E8BC-7E04-7960-AD5EC461CA76}"/>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Properties of </a:t>
            </a:r>
            <a:r>
              <a:rPr lang="en-US" i="1" u="sng" dirty="0" err="1"/>
              <a:t>borohydrides</a:t>
            </a:r>
            <a:endParaRPr lang="en-US" i="1" u="sng" dirty="0"/>
          </a:p>
        </p:txBody>
      </p:sp>
      <p:sp>
        <p:nvSpPr>
          <p:cNvPr id="3" name="Content Placeholder 2"/>
          <p:cNvSpPr>
            <a:spLocks noGrp="1"/>
          </p:cNvSpPr>
          <p:nvPr>
            <p:ph idx="1"/>
          </p:nvPr>
        </p:nvSpPr>
        <p:spPr/>
        <p:txBody>
          <a:bodyPr/>
          <a:lstStyle/>
          <a:p>
            <a:r>
              <a:rPr lang="en-US" dirty="0"/>
              <a:t>BH</a:t>
            </a:r>
            <a:r>
              <a:rPr lang="en-US" baseline="-25000" dirty="0"/>
              <a:t>4</a:t>
            </a:r>
            <a:r>
              <a:rPr lang="en-US" baseline="30000" dirty="0"/>
              <a:t>−</a:t>
            </a:r>
            <a:r>
              <a:rPr lang="en-US" dirty="0"/>
              <a:t> is a </a:t>
            </a:r>
            <a:r>
              <a:rPr lang="en-US" dirty="0" err="1">
                <a:hlinkClick r:id="rId2" tooltip="Ligand"/>
              </a:rPr>
              <a:t>ligand</a:t>
            </a:r>
            <a:r>
              <a:rPr lang="en-US" dirty="0"/>
              <a:t> for metal ions. Such </a:t>
            </a:r>
            <a:r>
              <a:rPr lang="en-US" dirty="0" err="1"/>
              <a:t>borohydride</a:t>
            </a:r>
            <a:r>
              <a:rPr lang="en-US" dirty="0"/>
              <a:t> complexes are often prepared by the action of NaBH</a:t>
            </a:r>
            <a:r>
              <a:rPr lang="en-US" baseline="-25000" dirty="0"/>
              <a:t>4</a:t>
            </a:r>
            <a:r>
              <a:rPr lang="en-US" dirty="0"/>
              <a:t> (or the LiBH</a:t>
            </a:r>
            <a:r>
              <a:rPr lang="en-US" baseline="-25000" dirty="0"/>
              <a:t>4</a:t>
            </a:r>
            <a:r>
              <a:rPr lang="en-US" dirty="0"/>
              <a:t>) on the corresponding metal halide. One example is the </a:t>
            </a:r>
            <a:r>
              <a:rPr lang="en-US" dirty="0" err="1">
                <a:hlinkClick r:id="rId3" tooltip="Titanocene"/>
              </a:rPr>
              <a:t>titanocene</a:t>
            </a:r>
            <a:r>
              <a:rPr lang="en-US" dirty="0"/>
              <a:t> derivative:</a:t>
            </a:r>
          </a:p>
          <a:p>
            <a:r>
              <a:rPr lang="en-US" dirty="0"/>
              <a:t>2 (C</a:t>
            </a:r>
            <a:r>
              <a:rPr lang="en-US" baseline="-25000" dirty="0"/>
              <a:t>5</a:t>
            </a:r>
            <a:r>
              <a:rPr lang="en-US" dirty="0"/>
              <a:t>H</a:t>
            </a:r>
            <a:r>
              <a:rPr lang="en-US" baseline="-25000" dirty="0"/>
              <a:t>5</a:t>
            </a:r>
            <a:r>
              <a:rPr lang="en-US" dirty="0"/>
              <a:t>)</a:t>
            </a:r>
            <a:r>
              <a:rPr lang="en-US" baseline="-25000" dirty="0"/>
              <a:t>2</a:t>
            </a:r>
            <a:r>
              <a:rPr lang="en-US" dirty="0"/>
              <a:t>TiCl</a:t>
            </a:r>
            <a:r>
              <a:rPr lang="en-US" baseline="-25000" dirty="0"/>
              <a:t>2</a:t>
            </a:r>
            <a:r>
              <a:rPr lang="en-US" dirty="0"/>
              <a:t> + 4 NaBH</a:t>
            </a:r>
            <a:r>
              <a:rPr lang="en-US" baseline="-25000" dirty="0"/>
              <a:t>4</a:t>
            </a:r>
            <a:r>
              <a:rPr lang="en-US" dirty="0"/>
              <a:t> → 2 (C</a:t>
            </a:r>
            <a:r>
              <a:rPr lang="en-US" baseline="-25000" dirty="0"/>
              <a:t>5</a:t>
            </a:r>
            <a:r>
              <a:rPr lang="en-US" dirty="0"/>
              <a:t>H</a:t>
            </a:r>
            <a:r>
              <a:rPr lang="en-US" baseline="-25000" dirty="0"/>
              <a:t>5</a:t>
            </a:r>
            <a:r>
              <a:rPr lang="en-US" dirty="0"/>
              <a:t>)</a:t>
            </a:r>
            <a:r>
              <a:rPr lang="en-US" baseline="-25000" dirty="0"/>
              <a:t>2</a:t>
            </a:r>
            <a:r>
              <a:rPr lang="en-US" dirty="0"/>
              <a:t>TiBH</a:t>
            </a:r>
            <a:r>
              <a:rPr lang="en-US" baseline="-25000" dirty="0"/>
              <a:t>4</a:t>
            </a:r>
            <a:r>
              <a:rPr lang="en-US" dirty="0"/>
              <a:t> + 4 </a:t>
            </a:r>
            <a:r>
              <a:rPr lang="en-US" dirty="0" err="1"/>
              <a:t>NaCl</a:t>
            </a:r>
            <a:r>
              <a:rPr lang="en-US" dirty="0"/>
              <a:t> + B</a:t>
            </a:r>
            <a:r>
              <a:rPr lang="en-US" baseline="-25000" dirty="0"/>
              <a:t>2</a:t>
            </a:r>
            <a:r>
              <a:rPr lang="en-US" dirty="0"/>
              <a:t>H</a:t>
            </a:r>
            <a:r>
              <a:rPr lang="en-US" baseline="-25000" dirty="0"/>
              <a:t>6</a:t>
            </a:r>
            <a:r>
              <a:rPr lang="en-US" dirty="0"/>
              <a:t> + H</a:t>
            </a:r>
            <a:r>
              <a:rPr lang="en-US" baseline="-25000" dirty="0"/>
              <a:t>2</a:t>
            </a:r>
            <a:endParaRPr lang="en-US" dirty="0"/>
          </a:p>
        </p:txBody>
      </p:sp>
      <p:sp>
        <p:nvSpPr>
          <p:cNvPr id="4" name="Footer Placeholder 3">
            <a:extLst>
              <a:ext uri="{FF2B5EF4-FFF2-40B4-BE49-F238E27FC236}">
                <a16:creationId xmlns:a16="http://schemas.microsoft.com/office/drawing/2014/main" id="{AA8F0F0A-A7D7-9B96-9CE0-CFA24CA6EA97}"/>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err="1"/>
              <a:t>Hybridisation</a:t>
            </a:r>
            <a:r>
              <a:rPr lang="en-US" dirty="0"/>
              <a:t> and bonding in Boron halides.</a:t>
            </a:r>
          </a:p>
        </p:txBody>
      </p:sp>
      <p:sp>
        <p:nvSpPr>
          <p:cNvPr id="10" name="Text Placeholder 9"/>
          <p:cNvSpPr>
            <a:spLocks noGrp="1"/>
          </p:cNvSpPr>
          <p:nvPr>
            <p:ph type="body" idx="1"/>
          </p:nvPr>
        </p:nvSpPr>
        <p:spPr/>
        <p:txBody>
          <a:bodyPr/>
          <a:lstStyle/>
          <a:p>
            <a:endParaRPr lang="en-US"/>
          </a:p>
        </p:txBody>
      </p:sp>
      <p:pic>
        <p:nvPicPr>
          <p:cNvPr id="1026" name="Picture 2" descr="C:\Users\admin\Desktop\bf3.gif"/>
          <p:cNvPicPr>
            <a:picLocks noGrp="1" noChangeAspect="1" noChangeArrowheads="1"/>
          </p:cNvPicPr>
          <p:nvPr>
            <p:ph sz="half" idx="2"/>
          </p:nvPr>
        </p:nvPicPr>
        <p:blipFill>
          <a:blip r:embed="rId2"/>
          <a:stretch>
            <a:fillRect/>
          </a:stretch>
        </p:blipFill>
        <p:spPr bwMode="auto">
          <a:xfrm>
            <a:off x="457200" y="2514600"/>
            <a:ext cx="3962400" cy="3657600"/>
          </a:xfrm>
          <a:prstGeom prst="rect">
            <a:avLst/>
          </a:prstGeom>
          <a:noFill/>
        </p:spPr>
      </p:pic>
      <p:sp>
        <p:nvSpPr>
          <p:cNvPr id="11" name="Text Placeholder 10"/>
          <p:cNvSpPr>
            <a:spLocks noGrp="1"/>
          </p:cNvSpPr>
          <p:nvPr>
            <p:ph type="body" sz="quarter" idx="3"/>
          </p:nvPr>
        </p:nvSpPr>
        <p:spPr/>
        <p:txBody>
          <a:bodyPr/>
          <a:lstStyle/>
          <a:p>
            <a:endParaRPr lang="en-US"/>
          </a:p>
        </p:txBody>
      </p:sp>
      <p:sp>
        <p:nvSpPr>
          <p:cNvPr id="12" name="Content Placeholder 11"/>
          <p:cNvSpPr>
            <a:spLocks noGrp="1"/>
          </p:cNvSpPr>
          <p:nvPr>
            <p:ph sz="quarter" idx="4"/>
          </p:nvPr>
        </p:nvSpPr>
        <p:spPr/>
        <p:txBody>
          <a:bodyPr>
            <a:normAutofit fontScale="92500" lnSpcReduction="10000"/>
          </a:bodyPr>
          <a:lstStyle/>
          <a:p>
            <a:r>
              <a:rPr lang="en-US" dirty="0"/>
              <a:t>Boron undergoes sp2 </a:t>
            </a:r>
            <a:r>
              <a:rPr lang="en-US" dirty="0" err="1"/>
              <a:t>hybridisation</a:t>
            </a:r>
            <a:r>
              <a:rPr lang="en-US" dirty="0"/>
              <a:t> as shown in the figure and the three sp2 hybrid </a:t>
            </a:r>
            <a:r>
              <a:rPr lang="en-US" dirty="0" err="1"/>
              <a:t>orbitals</a:t>
            </a:r>
            <a:r>
              <a:rPr lang="en-US" dirty="0"/>
              <a:t> overlap with p </a:t>
            </a:r>
            <a:r>
              <a:rPr lang="en-US" dirty="0" err="1"/>
              <a:t>orbitals</a:t>
            </a:r>
            <a:r>
              <a:rPr lang="en-US" dirty="0"/>
              <a:t> of halogen.</a:t>
            </a:r>
          </a:p>
          <a:p>
            <a:r>
              <a:rPr lang="en-US" dirty="0"/>
              <a:t>Three sigma bonds are formed by boron and the shape is </a:t>
            </a:r>
            <a:r>
              <a:rPr lang="en-US" dirty="0" err="1"/>
              <a:t>trigonal</a:t>
            </a:r>
            <a:r>
              <a:rPr lang="en-US" dirty="0"/>
              <a:t> planar.</a:t>
            </a:r>
          </a:p>
          <a:p>
            <a:r>
              <a:rPr lang="en-US" dirty="0"/>
              <a:t>Besides this boron halides show back bonding to make up the electron deficiency on central boron atom.</a:t>
            </a:r>
          </a:p>
        </p:txBody>
      </p:sp>
      <p:sp>
        <p:nvSpPr>
          <p:cNvPr id="2" name="Footer Placeholder 1">
            <a:extLst>
              <a:ext uri="{FF2B5EF4-FFF2-40B4-BE49-F238E27FC236}">
                <a16:creationId xmlns:a16="http://schemas.microsoft.com/office/drawing/2014/main" id="{469080B9-20C4-1B81-51CA-F7A4E4409FD1}"/>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Back bonding decreases Lewis Acid character</a:t>
            </a:r>
          </a:p>
        </p:txBody>
      </p:sp>
      <p:sp>
        <p:nvSpPr>
          <p:cNvPr id="5" name="Text Placeholder 4"/>
          <p:cNvSpPr>
            <a:spLocks noGrp="1"/>
          </p:cNvSpPr>
          <p:nvPr>
            <p:ph type="body" idx="1"/>
          </p:nvPr>
        </p:nvSpPr>
        <p:spPr/>
        <p:txBody>
          <a:bodyPr/>
          <a:lstStyle/>
          <a:p>
            <a:endParaRPr lang="en-US"/>
          </a:p>
        </p:txBody>
      </p:sp>
      <p:pic>
        <p:nvPicPr>
          <p:cNvPr id="4" name="Picture 4" descr="C:\Users\admin\Desktop\BORON HALIDE.png"/>
          <p:cNvPicPr>
            <a:picLocks noGrp="1" noChangeAspect="1" noChangeArrowheads="1"/>
          </p:cNvPicPr>
          <p:nvPr>
            <p:ph sz="half" idx="2"/>
          </p:nvPr>
        </p:nvPicPr>
        <p:blipFill>
          <a:blip r:embed="rId2"/>
          <a:stretch>
            <a:fillRect/>
          </a:stretch>
        </p:blipFill>
        <p:spPr bwMode="auto">
          <a:xfrm>
            <a:off x="874146" y="2174875"/>
            <a:ext cx="3206296" cy="3951288"/>
          </a:xfrm>
          <a:prstGeom prst="rect">
            <a:avLst/>
          </a:prstGeom>
          <a:noFill/>
        </p:spPr>
      </p:pic>
      <p:sp>
        <p:nvSpPr>
          <p:cNvPr id="6" name="Text Placeholder 5"/>
          <p:cNvSpPr>
            <a:spLocks noGrp="1"/>
          </p:cNvSpPr>
          <p:nvPr>
            <p:ph type="body" sz="quarter" idx="3"/>
          </p:nvPr>
        </p:nvSpPr>
        <p:spPr/>
        <p:txBody>
          <a:bodyPr/>
          <a:lstStyle/>
          <a:p>
            <a:endParaRPr lang="en-US"/>
          </a:p>
        </p:txBody>
      </p:sp>
      <p:sp>
        <p:nvSpPr>
          <p:cNvPr id="7" name="Content Placeholder 6"/>
          <p:cNvSpPr>
            <a:spLocks noGrp="1"/>
          </p:cNvSpPr>
          <p:nvPr>
            <p:ph sz="quarter" idx="4"/>
          </p:nvPr>
        </p:nvSpPr>
        <p:spPr/>
        <p:txBody>
          <a:bodyPr>
            <a:normAutofit fontScale="92500" lnSpcReduction="20000"/>
          </a:bodyPr>
          <a:lstStyle/>
          <a:p>
            <a:r>
              <a:rPr lang="en-US" dirty="0"/>
              <a:t>Both Boron AND Fluorine atoms have 2p </a:t>
            </a:r>
            <a:r>
              <a:rPr lang="en-US" dirty="0" err="1"/>
              <a:t>orbitals</a:t>
            </a:r>
            <a:r>
              <a:rPr lang="en-US" dirty="0"/>
              <a:t> in the valence shell ,so back bonding is effective between empty </a:t>
            </a:r>
            <a:r>
              <a:rPr lang="en-US" dirty="0" err="1"/>
              <a:t>unhybridised</a:t>
            </a:r>
            <a:r>
              <a:rPr lang="en-US" dirty="0"/>
              <a:t> p orbital of boron and filled p orbital of fluorine. (Effective sidewise overlap due to same size of </a:t>
            </a:r>
            <a:r>
              <a:rPr lang="en-US" dirty="0" err="1"/>
              <a:t>orbitals</a:t>
            </a:r>
            <a:r>
              <a:rPr lang="en-US" dirty="0"/>
              <a:t>) </a:t>
            </a:r>
            <a:r>
              <a:rPr lang="en-US" dirty="0" err="1"/>
              <a:t>assown</a:t>
            </a:r>
            <a:r>
              <a:rPr lang="en-US" dirty="0"/>
              <a:t> in figure.</a:t>
            </a:r>
          </a:p>
          <a:p>
            <a:r>
              <a:rPr lang="en-US" dirty="0"/>
              <a:t>Effective back bonding  compensates the electron deficiency of Boron and hence decreases Lewis acid character.</a:t>
            </a:r>
          </a:p>
          <a:p>
            <a:endParaRPr lang="en-US" dirty="0"/>
          </a:p>
        </p:txBody>
      </p:sp>
      <p:sp>
        <p:nvSpPr>
          <p:cNvPr id="3" name="Footer Placeholder 2">
            <a:extLst>
              <a:ext uri="{FF2B5EF4-FFF2-40B4-BE49-F238E27FC236}">
                <a16:creationId xmlns:a16="http://schemas.microsoft.com/office/drawing/2014/main" id="{3042727F-F15A-78CC-636A-3AE7FD633ACF}"/>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Lewis Acid Character of Boron Halides</a:t>
            </a:r>
          </a:p>
        </p:txBody>
      </p:sp>
      <p:pic>
        <p:nvPicPr>
          <p:cNvPr id="2050" name="Picture 2" descr="C:\Users\admin\Desktop\LEWIS ACID BX3.jpg"/>
          <p:cNvPicPr>
            <a:picLocks noGrp="1" noChangeAspect="1" noChangeArrowheads="1"/>
          </p:cNvPicPr>
          <p:nvPr>
            <p:ph idx="1"/>
          </p:nvPr>
        </p:nvPicPr>
        <p:blipFill>
          <a:blip r:embed="rId2"/>
          <a:srcRect/>
          <a:stretch>
            <a:fillRect/>
          </a:stretch>
        </p:blipFill>
        <p:spPr bwMode="auto">
          <a:xfrm>
            <a:off x="457200" y="1143000"/>
            <a:ext cx="8229600" cy="5410200"/>
          </a:xfrm>
          <a:prstGeom prst="rect">
            <a:avLst/>
          </a:prstGeom>
          <a:noFill/>
        </p:spPr>
      </p:pic>
      <p:sp>
        <p:nvSpPr>
          <p:cNvPr id="3" name="Footer Placeholder 2">
            <a:extLst>
              <a:ext uri="{FF2B5EF4-FFF2-40B4-BE49-F238E27FC236}">
                <a16:creationId xmlns:a16="http://schemas.microsoft.com/office/drawing/2014/main" id="{3F4C8821-C72F-B552-44E5-1BADD45A15F6}"/>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i="1" u="sng" dirty="0"/>
              <a:t>Reactions of boron halides</a:t>
            </a:r>
          </a:p>
        </p:txBody>
      </p:sp>
      <p:pic>
        <p:nvPicPr>
          <p:cNvPr id="5122" name="Picture 2" descr="C:\Users\admin\Desktop\REACTIONS BX3.gif"/>
          <p:cNvPicPr>
            <a:picLocks noGrp="1" noChangeAspect="1" noChangeArrowheads="1"/>
          </p:cNvPicPr>
          <p:nvPr>
            <p:ph idx="1"/>
          </p:nvPr>
        </p:nvPicPr>
        <p:blipFill>
          <a:blip r:embed="rId2"/>
          <a:srcRect/>
          <a:stretch>
            <a:fillRect/>
          </a:stretch>
        </p:blipFill>
        <p:spPr bwMode="auto">
          <a:xfrm>
            <a:off x="685800" y="1600200"/>
            <a:ext cx="7162800" cy="3962401"/>
          </a:xfrm>
          <a:prstGeom prst="rect">
            <a:avLst/>
          </a:prstGeom>
          <a:noFill/>
        </p:spPr>
      </p:pic>
      <p:sp>
        <p:nvSpPr>
          <p:cNvPr id="2" name="Footer Placeholder 1">
            <a:extLst>
              <a:ext uri="{FF2B5EF4-FFF2-40B4-BE49-F238E27FC236}">
                <a16:creationId xmlns:a16="http://schemas.microsoft.com/office/drawing/2014/main" id="{F8419561-7A33-B813-83CF-CA25AD65B688}"/>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i="1" u="sng" dirty="0"/>
              <a:t>BCl</a:t>
            </a:r>
            <a:r>
              <a:rPr lang="en-US" i="1" u="sng" baseline="-25000" dirty="0"/>
              <a:t>3 </a:t>
            </a:r>
            <a:r>
              <a:rPr lang="en-US" i="1" u="sng" dirty="0"/>
              <a:t>is monomer,     AlCl</a:t>
            </a:r>
            <a:r>
              <a:rPr lang="en-US" i="1" u="sng" baseline="-25000" dirty="0"/>
              <a:t>3</a:t>
            </a:r>
            <a:r>
              <a:rPr lang="en-US" i="1" u="sng" dirty="0"/>
              <a:t> </a:t>
            </a:r>
            <a:r>
              <a:rPr lang="en-US" i="1" u="sng" dirty="0" err="1"/>
              <a:t>dimer</a:t>
            </a:r>
            <a:endParaRPr lang="en-US" i="1" u="sng" dirty="0"/>
          </a:p>
        </p:txBody>
      </p:sp>
      <p:sp>
        <p:nvSpPr>
          <p:cNvPr id="5" name="Text Placeholder 4"/>
          <p:cNvSpPr>
            <a:spLocks noGrp="1"/>
          </p:cNvSpPr>
          <p:nvPr>
            <p:ph type="body" idx="1"/>
          </p:nvPr>
        </p:nvSpPr>
        <p:spPr/>
        <p:txBody>
          <a:bodyPr/>
          <a:lstStyle/>
          <a:p>
            <a:endParaRPr lang="en-US"/>
          </a:p>
        </p:txBody>
      </p:sp>
      <p:pic>
        <p:nvPicPr>
          <p:cNvPr id="4099" name="Picture 3" descr="C:\Users\admin\Desktop\alcl3.png"/>
          <p:cNvPicPr>
            <a:picLocks noGrp="1" noChangeAspect="1" noChangeArrowheads="1"/>
          </p:cNvPicPr>
          <p:nvPr>
            <p:ph sz="half" idx="2"/>
          </p:nvPr>
        </p:nvPicPr>
        <p:blipFill>
          <a:blip r:embed="rId2"/>
          <a:stretch>
            <a:fillRect/>
          </a:stretch>
        </p:blipFill>
        <p:spPr bwMode="auto">
          <a:xfrm>
            <a:off x="743744" y="3493294"/>
            <a:ext cx="3467100" cy="1314450"/>
          </a:xfrm>
          <a:prstGeom prst="rect">
            <a:avLst/>
          </a:prstGeom>
          <a:noFill/>
        </p:spPr>
      </p:pic>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normAutofit fontScale="85000" lnSpcReduction="20000"/>
          </a:bodyPr>
          <a:lstStyle/>
          <a:p>
            <a:r>
              <a:rPr lang="en-US" dirty="0"/>
              <a:t>Boron atom is so </a:t>
            </a:r>
            <a:r>
              <a:rPr lang="en-US" i="1" dirty="0"/>
              <a:t>small </a:t>
            </a:r>
            <a:r>
              <a:rPr lang="en-US" dirty="0"/>
              <a:t>that it cannot accommodate </a:t>
            </a:r>
            <a:r>
              <a:rPr lang="en-US" i="1" dirty="0"/>
              <a:t>four bigger sized </a:t>
            </a:r>
            <a:r>
              <a:rPr lang="en-US" dirty="0"/>
              <a:t>Chlorine atoms. Due to its small size it forms strong p ∏ –p ∏ back bonding with halogens and compensates its electron deficiency.</a:t>
            </a:r>
          </a:p>
          <a:p>
            <a:r>
              <a:rPr lang="en-US" dirty="0"/>
              <a:t>In AlCl3 the distance between Al and </a:t>
            </a:r>
            <a:r>
              <a:rPr lang="en-US" dirty="0" err="1"/>
              <a:t>Cl</a:t>
            </a:r>
            <a:r>
              <a:rPr lang="en-US" dirty="0"/>
              <a:t> is large ,back p ∏ -p ∏ bonding is not effective and moreover being large in size it can easily accommodate four chlorine atoms around it ,so it forms </a:t>
            </a:r>
            <a:r>
              <a:rPr lang="en-US" dirty="0" err="1"/>
              <a:t>dimer</a:t>
            </a:r>
            <a:r>
              <a:rPr lang="en-US" dirty="0"/>
              <a:t> to compensate its electron deficiency.</a:t>
            </a:r>
          </a:p>
          <a:p>
            <a:endParaRPr lang="en-US" dirty="0"/>
          </a:p>
        </p:txBody>
      </p:sp>
      <p:sp>
        <p:nvSpPr>
          <p:cNvPr id="2" name="Footer Placeholder 1">
            <a:extLst>
              <a:ext uri="{FF2B5EF4-FFF2-40B4-BE49-F238E27FC236}">
                <a16:creationId xmlns:a16="http://schemas.microsoft.com/office/drawing/2014/main" id="{D8AE8758-6130-85D6-9361-6CA1A44C709D}"/>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u="sng" dirty="0"/>
              <a:t>Some questions for practice</a:t>
            </a:r>
          </a:p>
        </p:txBody>
      </p:sp>
      <p:sp>
        <p:nvSpPr>
          <p:cNvPr id="3" name="Content Placeholder 2"/>
          <p:cNvSpPr>
            <a:spLocks noGrp="1"/>
          </p:cNvSpPr>
          <p:nvPr>
            <p:ph idx="1"/>
          </p:nvPr>
        </p:nvSpPr>
        <p:spPr/>
        <p:txBody>
          <a:bodyPr/>
          <a:lstStyle/>
          <a:p>
            <a:r>
              <a:rPr lang="en-US" dirty="0"/>
              <a:t>Why back bonding occurs in boron halides but not in Aluminium halides?</a:t>
            </a:r>
          </a:p>
          <a:p>
            <a:r>
              <a:rPr lang="en-US" dirty="0"/>
              <a:t>Aluminium forms [AlF</a:t>
            </a:r>
            <a:r>
              <a:rPr lang="en-US" baseline="-25000" dirty="0"/>
              <a:t>6</a:t>
            </a:r>
            <a:r>
              <a:rPr lang="en-US" dirty="0"/>
              <a:t>]</a:t>
            </a:r>
            <a:r>
              <a:rPr lang="en-US" baseline="30000" dirty="0"/>
              <a:t>3-</a:t>
            </a:r>
            <a:r>
              <a:rPr lang="en-US" dirty="0"/>
              <a:t>  but Boron does not.</a:t>
            </a:r>
          </a:p>
          <a:p>
            <a:r>
              <a:rPr lang="en-US" dirty="0"/>
              <a:t>What is inert pair effect? Explain with example from group 13.</a:t>
            </a:r>
          </a:p>
          <a:p>
            <a:r>
              <a:rPr lang="en-US" dirty="0"/>
              <a:t>Name the element of group 13 which forms stable +1 oxidation state.</a:t>
            </a:r>
          </a:p>
          <a:p>
            <a:endParaRPr lang="en-US" dirty="0"/>
          </a:p>
        </p:txBody>
      </p:sp>
      <p:sp>
        <p:nvSpPr>
          <p:cNvPr id="4" name="Footer Placeholder 3">
            <a:extLst>
              <a:ext uri="{FF2B5EF4-FFF2-40B4-BE49-F238E27FC236}">
                <a16:creationId xmlns:a16="http://schemas.microsoft.com/office/drawing/2014/main" id="{7B58D66B-BA8C-6027-D21A-91A5979C76D1}"/>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THANX WITH A HOPE THAT BASIC CONCEPTS OF GROUP 13 ARE CLEAR TO YOU.</a:t>
            </a:r>
          </a:p>
        </p:txBody>
      </p:sp>
      <p:sp>
        <p:nvSpPr>
          <p:cNvPr id="5" name="Picture Placeholder 4"/>
          <p:cNvSpPr>
            <a:spLocks noGrp="1"/>
          </p:cNvSpPr>
          <p:nvPr>
            <p:ph type="pic" idx="1"/>
          </p:nvPr>
        </p:nvSpPr>
        <p:spPr/>
      </p:sp>
      <p:sp>
        <p:nvSpPr>
          <p:cNvPr id="6" name="Text Placeholder 5"/>
          <p:cNvSpPr>
            <a:spLocks noGrp="1"/>
          </p:cNvSpPr>
          <p:nvPr>
            <p:ph type="body" sz="half" idx="2"/>
          </p:nvPr>
        </p:nvSpPr>
        <p:spPr/>
        <p:txBody>
          <a:bodyPr/>
          <a:lstStyle/>
          <a:p>
            <a:r>
              <a:rPr lang="en-US" dirty="0"/>
              <a:t>Our next topic of discussion will be</a:t>
            </a:r>
            <a:r>
              <a:rPr lang="en-US"/>
              <a:t>: GROUP 14</a:t>
            </a:r>
            <a:endParaRPr lang="en-US" dirty="0"/>
          </a:p>
        </p:txBody>
      </p:sp>
      <p:pic>
        <p:nvPicPr>
          <p:cNvPr id="1026" name="Picture 2" descr="C:\Users\admin\Desktop\bf3.gif"/>
          <p:cNvPicPr>
            <a:picLocks noChangeAspect="1" noChangeArrowheads="1"/>
          </p:cNvPicPr>
          <p:nvPr/>
        </p:nvPicPr>
        <p:blipFill>
          <a:blip r:embed="rId2"/>
          <a:srcRect/>
          <a:stretch>
            <a:fillRect/>
          </a:stretch>
        </p:blipFill>
        <p:spPr bwMode="auto">
          <a:xfrm>
            <a:off x="2362200" y="990600"/>
            <a:ext cx="3962400" cy="2895600"/>
          </a:xfrm>
          <a:prstGeom prst="rect">
            <a:avLst/>
          </a:prstGeom>
          <a:noFill/>
        </p:spPr>
      </p:pic>
      <p:sp>
        <p:nvSpPr>
          <p:cNvPr id="2" name="Footer Placeholder 1">
            <a:extLst>
              <a:ext uri="{FF2B5EF4-FFF2-40B4-BE49-F238E27FC236}">
                <a16:creationId xmlns:a16="http://schemas.microsoft.com/office/drawing/2014/main" id="{0D5D952A-1802-7D29-08B6-EBD8D6102544}"/>
              </a:ext>
            </a:extLst>
          </p:cNvPr>
          <p:cNvSpPr>
            <a:spLocks noGrp="1"/>
          </p:cNvSpPr>
          <p:nvPr>
            <p:ph type="ftr" sz="quarter" idx="11"/>
          </p:nvPr>
        </p:nvSpPr>
        <p:spPr/>
        <p:txBody>
          <a:bodyPr/>
          <a:lstStyle/>
          <a:p>
            <a:r>
              <a:rPr lang="en-US"/>
              <a:t>DEPARTMENT OF CHEMISTRY                SGGSJ GOVT COLLEGE PAONTA SAHIB(H.P)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TotalTime>
  <Words>1625</Words>
  <Application>Microsoft Office PowerPoint</Application>
  <PresentationFormat>On-screen Show (4:3)</PresentationFormat>
  <Paragraphs>151</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BSc II YEAR</vt:lpstr>
      <vt:lpstr>GROUP 13 (Part II)</vt:lpstr>
      <vt:lpstr>Group 13</vt:lpstr>
      <vt:lpstr>BORAX</vt:lpstr>
      <vt:lpstr>OXIDES OF BORON     B2O3 </vt:lpstr>
      <vt:lpstr>Acidic and basic oxides</vt:lpstr>
      <vt:lpstr>Basic character of oxides of group 13</vt:lpstr>
      <vt:lpstr>Basic nature of hydroxides of Group 13</vt:lpstr>
      <vt:lpstr>Aluminium oxide is amphoteric</vt:lpstr>
      <vt:lpstr>BOROHYDRIDE</vt:lpstr>
      <vt:lpstr>PREARATION OF Lithium borohydride</vt:lpstr>
      <vt:lpstr>Properties of Lithium borohydride</vt:lpstr>
      <vt:lpstr>Commercial NaBH4 production</vt:lpstr>
      <vt:lpstr>Preparation of sodium borohydride</vt:lpstr>
      <vt:lpstr>PROPERTIES OF Sodium Borohydride</vt:lpstr>
      <vt:lpstr>Properties of borohydrides</vt:lpstr>
      <vt:lpstr>Hybridisation and bonding in Boron halides.</vt:lpstr>
      <vt:lpstr>Back bonding decreases Lewis Acid character</vt:lpstr>
      <vt:lpstr>Lewis Acid Character of Boron Halides</vt:lpstr>
      <vt:lpstr>Reactions of boron halides</vt:lpstr>
      <vt:lpstr>BCl3 is monomer,     AlCl3 dimer</vt:lpstr>
      <vt:lpstr>Some questions for practice</vt:lpstr>
      <vt:lpstr>THANX WITH A HOPE THAT BASIC CONCEPTS OF GROUP 13 ARE CLEAR TO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amitajoshi1231@outlook.com</cp:lastModifiedBy>
  <cp:revision>16</cp:revision>
  <dcterms:created xsi:type="dcterms:W3CDTF">2020-09-28T16:39:43Z</dcterms:created>
  <dcterms:modified xsi:type="dcterms:W3CDTF">2022-07-16T08:38:21Z</dcterms:modified>
</cp:coreProperties>
</file>